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5" r:id="rId3"/>
    <p:sldId id="266" r:id="rId4"/>
    <p:sldId id="267" r:id="rId5"/>
    <p:sldId id="268" r:id="rId6"/>
    <p:sldId id="269" r:id="rId7"/>
    <p:sldId id="273" r:id="rId8"/>
    <p:sldId id="263" r:id="rId9"/>
    <p:sldId id="257" r:id="rId10"/>
    <p:sldId id="264" r:id="rId11"/>
    <p:sldId id="270" r:id="rId12"/>
    <p:sldId id="271" r:id="rId13"/>
    <p:sldId id="261" r:id="rId14"/>
    <p:sldId id="272" r:id="rId15"/>
    <p:sldId id="279" r:id="rId16"/>
    <p:sldId id="262" r:id="rId17"/>
    <p:sldId id="258" r:id="rId18"/>
    <p:sldId id="274" r:id="rId19"/>
    <p:sldId id="278" r:id="rId20"/>
    <p:sldId id="277" r:id="rId21"/>
    <p:sldId id="25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668"/>
    <a:srgbClr val="0033CC"/>
    <a:srgbClr val="FF3300"/>
    <a:srgbClr val="D02300"/>
    <a:srgbClr val="1A2907"/>
    <a:srgbClr val="00CC99"/>
    <a:srgbClr val="4A9C00"/>
    <a:srgbClr val="56861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86" autoAdjust="0"/>
    <p:restoredTop sz="94600" autoAdjust="0"/>
  </p:normalViewPr>
  <p:slideViewPr>
    <p:cSldViewPr>
      <p:cViewPr varScale="1">
        <p:scale>
          <a:sx n="99" d="100"/>
          <a:sy n="9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C1C07CB-A056-4951-BE29-13B1A210CE1F}" type="datetimeFigureOut">
              <a:rPr lang="en-US"/>
              <a:pPr>
                <a:defRPr/>
              </a:pPr>
              <a:t>2/4/2010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6CC72EF-C2F3-4C68-B9AD-76567418D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948F25-2EC1-41E8-926F-57D0958EFD7E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6EF9A9-4C69-4915-B02D-55F1F7CC66F2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7772400" cy="914400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715000"/>
            <a:ext cx="7772400" cy="5857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533400"/>
            <a:ext cx="1676400" cy="57150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324600" cy="5715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5111750" cy="56689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65" r:id="rId11"/>
    <p:sldLayoutId id="2147483666" r:id="rId12"/>
    <p:sldLayoutId id="214748365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6"/>
          <p:cNvSpPr>
            <a:spLocks noGrp="1"/>
          </p:cNvSpPr>
          <p:nvPr>
            <p:ph type="body" idx="1"/>
          </p:nvPr>
        </p:nvSpPr>
        <p:spPr bwMode="auto">
          <a:xfrm>
            <a:off x="1143000" y="5715000"/>
            <a:ext cx="7772400" cy="585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smtClean="0"/>
              <a:t>  </a:t>
            </a:r>
            <a:r>
              <a:rPr lang="en-US" b="1" smtClean="0"/>
              <a:t>Insight 1, Inc. “Enhancing the Patient Experience”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914400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/>
              <a:t>IMPROVING ACUTE/OUT PATIENT HEALTHCARE DELIVERY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16387" name="Picture 6" descr="Insight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181600"/>
            <a:ext cx="1076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 bwMode="auto">
          <a:xfrm>
            <a:off x="0" y="5334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Arial Black" pitchFamily="34" charset="0"/>
              </a:rPr>
              <a:t>US Health Care Industry -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Process </a:t>
            </a:r>
            <a:r>
              <a:rPr lang="en-US" sz="2800" dirty="0" err="1" smtClean="0">
                <a:latin typeface="Arial Black" pitchFamily="34" charset="0"/>
              </a:rPr>
              <a:t>Distinctives</a:t>
            </a:r>
            <a:r>
              <a:rPr lang="en-US" sz="2800" dirty="0" smtClean="0">
                <a:latin typeface="Arial Black" pitchFamily="34" charset="0"/>
              </a:rPr>
              <a:t> &amp; Conclusions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Health Care Processes are both n</a:t>
            </a:r>
            <a:r>
              <a:rPr lang="en-US" sz="2400" dirty="0" smtClean="0">
                <a:solidFill>
                  <a:srgbClr val="221668"/>
                </a:solidFill>
              </a:rPr>
              <a:t>u</a:t>
            </a:r>
            <a:r>
              <a:rPr lang="en-US" sz="2400" dirty="0" smtClean="0"/>
              <a:t>merous and</a:t>
            </a:r>
          </a:p>
          <a:p>
            <a:pPr>
              <a:buFontTx/>
              <a:buNone/>
            </a:pPr>
            <a:r>
              <a:rPr lang="en-US" sz="2400" dirty="0" smtClean="0"/>
              <a:t> 	complex compared to other industries.</a:t>
            </a:r>
          </a:p>
          <a:p>
            <a:r>
              <a:rPr lang="en-US" sz="2400" dirty="0" smtClean="0"/>
              <a:t>Historically, </a:t>
            </a:r>
            <a:r>
              <a:rPr lang="en-US" sz="2400" u="sng" dirty="0" smtClean="0"/>
              <a:t>internal customers </a:t>
            </a:r>
            <a:r>
              <a:rPr lang="en-US" sz="2400" dirty="0" smtClean="0"/>
              <a:t> (not patients) in the system (physicians, hospitals, government, insurers,</a:t>
            </a:r>
          </a:p>
          <a:p>
            <a:pPr>
              <a:buFontTx/>
              <a:buNone/>
            </a:pPr>
            <a:r>
              <a:rPr lang="en-US" sz="2400" dirty="0" smtClean="0"/>
              <a:t>	and  payers) </a:t>
            </a:r>
            <a:r>
              <a:rPr lang="en-US" sz="2400" u="sng" dirty="0" smtClean="0"/>
              <a:t>have driven the processes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Processes should create value for </a:t>
            </a:r>
            <a:r>
              <a:rPr lang="en-US" sz="2400" u="sng" dirty="0" smtClean="0"/>
              <a:t>the real customer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It is critically important that the value be defined</a:t>
            </a:r>
          </a:p>
          <a:p>
            <a:pPr>
              <a:buFontTx/>
              <a:buNone/>
            </a:pPr>
            <a:r>
              <a:rPr lang="en-US" sz="2400" dirty="0" smtClean="0"/>
              <a:t>	by </a:t>
            </a:r>
            <a:r>
              <a:rPr lang="en-US" sz="2400" u="sng" dirty="0" smtClean="0"/>
              <a:t>the real customer </a:t>
            </a:r>
            <a:r>
              <a:rPr lang="en-US" sz="2400" dirty="0" smtClean="0"/>
              <a:t>– </a:t>
            </a:r>
            <a:r>
              <a:rPr lang="en-US" sz="2400" b="1" u="sng" dirty="0" smtClean="0">
                <a:solidFill>
                  <a:srgbClr val="0033CC"/>
                </a:solidFill>
              </a:rPr>
              <a:t>the patient</a:t>
            </a:r>
            <a:r>
              <a:rPr lang="en-US" sz="2400" b="1" dirty="0" smtClean="0">
                <a:solidFill>
                  <a:srgbClr val="0033CC"/>
                </a:solidFill>
              </a:rPr>
              <a:t>!</a:t>
            </a:r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endParaRPr lang="en-US" sz="2400" dirty="0" smtClean="0"/>
          </a:p>
        </p:txBody>
      </p:sp>
      <p:sp>
        <p:nvSpPr>
          <p:cNvPr id="29699" name="Litebulb"/>
          <p:cNvSpPr>
            <a:spLocks noEditPoints="1" noChangeArrowheads="1"/>
          </p:cNvSpPr>
          <p:nvPr/>
        </p:nvSpPr>
        <p:spPr bwMode="auto">
          <a:xfrm>
            <a:off x="457200" y="5181600"/>
            <a:ext cx="609600" cy="990600"/>
          </a:xfrm>
          <a:custGeom>
            <a:avLst/>
            <a:gdLst>
              <a:gd name="T0" fmla="*/ 304800 w 21600"/>
              <a:gd name="T1" fmla="*/ 0 h 21600"/>
              <a:gd name="T2" fmla="*/ 609600 w 21600"/>
              <a:gd name="T3" fmla="*/ 356891 h 21600"/>
              <a:gd name="T4" fmla="*/ 0 w 21600"/>
              <a:gd name="T5" fmla="*/ 356891 h 21600"/>
              <a:gd name="T6" fmla="*/ 304800 w 21600"/>
              <a:gd name="T7" fmla="*/ 9906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1066800" y="5105400"/>
            <a:ext cx="5921375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 Black" pitchFamily="34" charset="0"/>
              </a:rPr>
              <a:t>We need to </a:t>
            </a:r>
            <a:r>
              <a:rPr lang="en-US" sz="2000" b="1">
                <a:solidFill>
                  <a:srgbClr val="FF0000"/>
                </a:solidFill>
                <a:latin typeface="Arial Black" pitchFamily="34" charset="0"/>
              </a:rPr>
              <a:t>desig</a:t>
            </a:r>
            <a:r>
              <a:rPr lang="en-US" sz="2000">
                <a:solidFill>
                  <a:srgbClr val="FF0000"/>
                </a:solidFill>
                <a:latin typeface="Arial Black" pitchFamily="34" charset="0"/>
              </a:rPr>
              <a:t>n processes and patient</a:t>
            </a:r>
          </a:p>
          <a:p>
            <a:r>
              <a:rPr lang="en-US" sz="2000">
                <a:solidFill>
                  <a:srgbClr val="FF0000"/>
                </a:solidFill>
                <a:latin typeface="Arial Black" pitchFamily="34" charset="0"/>
              </a:rPr>
              <a:t>flows from the viewpoint of the patient!</a:t>
            </a:r>
          </a:p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(they must be followed each &amp; every time)</a:t>
            </a:r>
            <a:endParaRPr lang="en-US" sz="200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2000">
                <a:solidFill>
                  <a:srgbClr val="FF0000"/>
                </a:solidFill>
                <a:latin typeface="Arial Black" pitchFamily="34" charset="0"/>
              </a:rPr>
              <a:t>It is “</a:t>
            </a:r>
            <a:r>
              <a:rPr lang="en-US" sz="2000" u="sng">
                <a:solidFill>
                  <a:srgbClr val="FF0000"/>
                </a:solidFill>
                <a:latin typeface="Arial Black" pitchFamily="34" charset="0"/>
              </a:rPr>
              <a:t>Human Care</a:t>
            </a:r>
            <a:r>
              <a:rPr lang="en-US" sz="2000">
                <a:solidFill>
                  <a:srgbClr val="FF0000"/>
                </a:solidFill>
                <a:latin typeface="Arial Black" pitchFamily="34" charset="0"/>
              </a:rPr>
              <a:t>” not just Health Care!</a:t>
            </a:r>
          </a:p>
          <a:p>
            <a:endParaRPr lang="en-US" sz="200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0" y="4572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latin typeface="Arial Black" pitchFamily="34" charset="0"/>
              </a:rPr>
              <a:t>What’s the Measure of Good Processes?</a:t>
            </a:r>
            <a:br>
              <a:rPr lang="en-US" sz="2800" smtClean="0">
                <a:latin typeface="Arial Black" pitchFamily="34" charset="0"/>
              </a:rPr>
            </a:br>
            <a:r>
              <a:rPr lang="en-US" sz="2000" smtClean="0">
                <a:solidFill>
                  <a:srgbClr val="0070C0"/>
                </a:solidFill>
                <a:latin typeface="Arial Black" pitchFamily="34" charset="0"/>
              </a:rPr>
              <a:t>Toyota Production System (TPS)</a:t>
            </a:r>
            <a:br>
              <a:rPr lang="en-US" sz="200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2000" smtClean="0">
                <a:solidFill>
                  <a:srgbClr val="0070C0"/>
                </a:solidFill>
                <a:latin typeface="Arial Black" pitchFamily="34" charset="0"/>
              </a:rPr>
              <a:t>“Lean” Principles</a:t>
            </a:r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228600" y="1600200"/>
            <a:ext cx="82296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/>
              <a:t> A perfect process creates precisely the right value for 	the patient &amp; the process </a:t>
            </a:r>
            <a:r>
              <a:rPr lang="en-US" sz="2400" u="sng"/>
              <a:t>can &amp; will</a:t>
            </a:r>
            <a:r>
              <a:rPr lang="en-US" sz="2400"/>
              <a:t> be followed</a:t>
            </a:r>
          </a:p>
          <a:p>
            <a:pPr>
              <a:buFont typeface="Arial" charset="0"/>
              <a:buNone/>
            </a:pPr>
            <a:r>
              <a:rPr lang="en-US" sz="2400"/>
              <a:t>           each time it is performed.</a:t>
            </a:r>
          </a:p>
          <a:p>
            <a:pPr>
              <a:buFont typeface="Arial" charset="0"/>
              <a:buChar char="•"/>
            </a:pPr>
            <a:endParaRPr lang="en-US" sz="1200"/>
          </a:p>
          <a:p>
            <a:pPr>
              <a:buFont typeface="Arial" charset="0"/>
              <a:buChar char="•"/>
            </a:pPr>
            <a:r>
              <a:rPr lang="en-US" sz="2400"/>
              <a:t>In a perfect process every step is –</a:t>
            </a:r>
          </a:p>
          <a:p>
            <a:endParaRPr lang="en-US" sz="1200"/>
          </a:p>
          <a:p>
            <a:pPr lvl="1">
              <a:buFont typeface="Wingdings" pitchFamily="2" charset="2"/>
              <a:buChar char="ü"/>
            </a:pPr>
            <a:r>
              <a:rPr lang="en-US"/>
              <a:t>  </a:t>
            </a:r>
            <a:r>
              <a:rPr lang="en-US" sz="2400"/>
              <a:t>Valuable (creates value for the patient)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/>
              <a:t> Capable (produces a good result every time)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/>
              <a:t> Available (produces desired output every time)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/>
              <a:t> Flexible 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/>
              <a:t> Linked by continuous flow</a:t>
            </a:r>
          </a:p>
          <a:p>
            <a:pPr lvl="1">
              <a:buFont typeface="Wingdings" pitchFamily="2" charset="2"/>
              <a:buChar char="ü"/>
            </a:pPr>
            <a:endParaRPr lang="en-US" sz="1200"/>
          </a:p>
          <a:p>
            <a:pPr>
              <a:buFont typeface="Arial" charset="0"/>
              <a:buChar char="•"/>
            </a:pPr>
            <a:r>
              <a:rPr lang="en-US" sz="2400"/>
              <a:t>Failure in any of these dimensions produces some</a:t>
            </a:r>
          </a:p>
          <a:p>
            <a:r>
              <a:rPr lang="en-US" sz="2400"/>
              <a:t>	type of waste!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0" y="533400"/>
            <a:ext cx="8229600" cy="53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latin typeface="Arial Black" pitchFamily="34" charset="0"/>
              </a:rPr>
              <a:t>Benefits of a “Perfect Process”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A perfect process not only creates value for the patient; </a:t>
            </a:r>
            <a:r>
              <a:rPr lang="en-US" sz="2400" u="sng" smtClean="0"/>
              <a:t>a perfect process is satisfying for </a:t>
            </a:r>
            <a:r>
              <a:rPr lang="en-US" sz="2400" smtClean="0"/>
              <a:t>–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smtClean="0"/>
              <a:t>People to perform every time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smtClean="0"/>
              <a:t>Managers to manage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smtClean="0"/>
              <a:t>Patients to experience</a:t>
            </a:r>
          </a:p>
          <a:p>
            <a:pPr lvl="1">
              <a:buFont typeface="Wingdings" pitchFamily="2" charset="2"/>
              <a:buChar char="ü"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smtClean="0">
                <a:latin typeface="Arial Black" pitchFamily="34" charset="0"/>
              </a:rPr>
              <a:t>How Do We Improve Processes?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19200"/>
            <a:ext cx="8229600" cy="502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/>
              <a:t>Create a Current State Value Stream Map (VSM)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smtClean="0"/>
              <a:t> </a:t>
            </a:r>
            <a:r>
              <a:rPr lang="en-US" sz="2400" smtClean="0"/>
              <a:t>We can’t improve what is not documented!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smtClean="0"/>
              <a:t>We can’t follow what is not documented!</a:t>
            </a:r>
          </a:p>
          <a:p>
            <a:endParaRPr lang="en-US" sz="1200" smtClean="0"/>
          </a:p>
          <a:p>
            <a:r>
              <a:rPr lang="en-US" sz="2400" smtClean="0"/>
              <a:t>Identify undesirable performance results.</a:t>
            </a:r>
          </a:p>
          <a:p>
            <a:pPr>
              <a:buFontTx/>
              <a:buNone/>
            </a:pPr>
            <a:endParaRPr lang="en-US" sz="1200" smtClean="0"/>
          </a:p>
          <a:p>
            <a:r>
              <a:rPr lang="en-US" sz="2400" smtClean="0"/>
              <a:t>Analyze the Value Stream and identify opportunities</a:t>
            </a:r>
          </a:p>
          <a:p>
            <a:pPr>
              <a:buFontTx/>
              <a:buNone/>
            </a:pPr>
            <a:r>
              <a:rPr lang="en-US" sz="2400" smtClean="0"/>
              <a:t>	for improving performance.</a:t>
            </a:r>
          </a:p>
          <a:p>
            <a:pPr>
              <a:buFontTx/>
              <a:buNone/>
            </a:pPr>
            <a:endParaRPr lang="en-US" sz="1200" smtClean="0"/>
          </a:p>
          <a:p>
            <a:r>
              <a:rPr lang="en-US" sz="2400" smtClean="0"/>
              <a:t>Create a Future State VSM to eliminate waste</a:t>
            </a:r>
          </a:p>
          <a:p>
            <a:pPr>
              <a:buFontTx/>
              <a:buNone/>
            </a:pPr>
            <a:r>
              <a:rPr lang="en-US" sz="2400" smtClean="0"/>
              <a:t>	and secure rapid improvements. (Low Hanging Fruit!)</a:t>
            </a:r>
          </a:p>
          <a:p>
            <a:pPr>
              <a:buFontTx/>
              <a:buNone/>
            </a:pPr>
            <a:endParaRPr lang="en-US" sz="1200" smtClean="0"/>
          </a:p>
          <a:p>
            <a:r>
              <a:rPr lang="en-US" sz="2400" smtClean="0"/>
              <a:t>Select and improve high value processes.</a:t>
            </a:r>
          </a:p>
          <a:p>
            <a:pPr>
              <a:buFontTx/>
              <a:buNone/>
            </a:pPr>
            <a:endParaRPr lang="en-US" sz="2400" smtClean="0"/>
          </a:p>
          <a:p>
            <a:pPr lvl="1">
              <a:buFontTx/>
              <a:buNone/>
            </a:pPr>
            <a:endParaRPr lang="en-US" sz="2400" smtClean="0"/>
          </a:p>
          <a:p>
            <a:pPr lvl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 bwMode="auto">
          <a:xfrm>
            <a:off x="0" y="5334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latin typeface="Arial Black" pitchFamily="34" charset="0"/>
              </a:rPr>
              <a:t>Selecting and Improving High Value Processes</a:t>
            </a: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304800" y="1600200"/>
            <a:ext cx="731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/>
              <a:t> Select processes for improvement or replacement</a:t>
            </a:r>
          </a:p>
          <a:p>
            <a:r>
              <a:rPr lang="en-US" sz="2400"/>
              <a:t>	based on contribution to results remembering 	that: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/>
              <a:t> Not all current processes are “bad actors”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/>
              <a:t> Some “Bad Actors” have little impact on the </a:t>
            </a:r>
          </a:p>
          <a:p>
            <a:pPr lvl="1"/>
            <a:r>
              <a:rPr lang="en-US" sz="2400"/>
              <a:t>	overall results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/>
              <a:t>Many process driven performance issues</a:t>
            </a:r>
          </a:p>
          <a:p>
            <a:pPr lvl="1"/>
            <a:r>
              <a:rPr lang="en-US" sz="2400"/>
              <a:t>	manifest at the transition points.</a:t>
            </a:r>
          </a:p>
          <a:p>
            <a:pPr lvl="1"/>
            <a:endParaRPr lang="en-US"/>
          </a:p>
          <a:p>
            <a:pPr>
              <a:buFont typeface="Arial" charset="0"/>
              <a:buChar char="•"/>
            </a:pPr>
            <a:r>
              <a:rPr lang="en-US" sz="2400"/>
              <a:t> Define and launch improvement projects for 	individual processes or process groups.</a:t>
            </a:r>
          </a:p>
          <a:p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Document low level processes </a:t>
            </a:r>
            <a:r>
              <a:rPr lang="en-US" sz="2400" u="sng"/>
              <a:t>for use by staff</a:t>
            </a:r>
            <a:r>
              <a:rPr lang="en-US" sz="2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>
          <a:xfrm>
            <a:off x="0" y="5334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latin typeface="Arial Black" pitchFamily="34" charset="0"/>
              </a:rPr>
              <a:t>A Word About Process Documents 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 bwMode="auto">
          <a:xfrm>
            <a:off x="0" y="16764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Process Documents include: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/>
              <a:t>Standard Operating Procedures (SOPs)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/>
              <a:t>Work Instructions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/>
              <a:t>Forms/Templates</a:t>
            </a:r>
          </a:p>
          <a:p>
            <a:r>
              <a:rPr lang="en-US" sz="2400" dirty="0" smtClean="0"/>
              <a:t>Must be detailed enough to control the process</a:t>
            </a:r>
          </a:p>
          <a:p>
            <a:r>
              <a:rPr lang="en-US" sz="2400" dirty="0" smtClean="0"/>
              <a:t>Simple/user friendly enough for users to follow each time.</a:t>
            </a:r>
          </a:p>
          <a:p>
            <a:r>
              <a:rPr lang="en-US" sz="2400" u="sng" dirty="0" smtClean="0"/>
              <a:t>Process Documents are of little value unless they</a:t>
            </a:r>
          </a:p>
          <a:p>
            <a:pPr>
              <a:buFontTx/>
              <a:buNone/>
            </a:pPr>
            <a:r>
              <a:rPr lang="en-US" sz="2400" dirty="0" smtClean="0"/>
              <a:t>	</a:t>
            </a:r>
            <a:r>
              <a:rPr lang="en-US" sz="2400" u="sng" dirty="0" smtClean="0"/>
              <a:t>are followed by staff </a:t>
            </a:r>
            <a:r>
              <a:rPr lang="en-US" sz="2400" dirty="0" smtClean="0"/>
              <a:t>(nurses, physicians, other)</a:t>
            </a:r>
          </a:p>
          <a:p>
            <a:r>
              <a:rPr lang="en-US" sz="2400" dirty="0" smtClean="0"/>
              <a:t>Process Documents are the Instrument for Change</a:t>
            </a:r>
          </a:p>
          <a:p>
            <a:pPr>
              <a:buFontTx/>
              <a:buNone/>
            </a:pPr>
            <a:r>
              <a:rPr lang="en-US" sz="2400" dirty="0" smtClean="0"/>
              <a:t>	Management.</a:t>
            </a:r>
          </a:p>
          <a:p>
            <a:pPr>
              <a:buFontTx/>
              <a:buNone/>
            </a:pPr>
            <a:endParaRPr lang="en-US" sz="2400" dirty="0" smtClean="0"/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152400" y="990600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33CC"/>
                </a:solidFill>
                <a:latin typeface="Arial Black" pitchFamily="34" charset="0"/>
              </a:rPr>
              <a:t>Managing Staff must </a:t>
            </a:r>
            <a:r>
              <a:rPr lang="en-US" sz="2000" u="sng">
                <a:solidFill>
                  <a:srgbClr val="0033CC"/>
                </a:solidFill>
                <a:latin typeface="Arial Black" pitchFamily="34" charset="0"/>
              </a:rPr>
              <a:t>require</a:t>
            </a:r>
            <a:r>
              <a:rPr lang="en-US" sz="2000">
                <a:solidFill>
                  <a:srgbClr val="0033CC"/>
                </a:solidFill>
                <a:latin typeface="Arial Black" pitchFamily="34" charset="0"/>
              </a:rPr>
              <a:t> compliance</a:t>
            </a:r>
          </a:p>
          <a:p>
            <a:pPr algn="ctr"/>
            <a:r>
              <a:rPr lang="en-US" sz="2000">
                <a:solidFill>
                  <a:srgbClr val="0033CC"/>
                </a:solidFill>
                <a:latin typeface="Arial Black" pitchFamily="34" charset="0"/>
              </a:rPr>
              <a:t>to the process documents!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0" y="45720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latin typeface="Arial Black" pitchFamily="34" charset="0"/>
              </a:rPr>
              <a:t>Insight 1, Inc. Value Stream Maps</a:t>
            </a:r>
          </a:p>
        </p:txBody>
      </p:sp>
      <p:sp>
        <p:nvSpPr>
          <p:cNvPr id="35842" name="Content Placeholder 3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/>
              <a:t>Develop a top level process map of the complete</a:t>
            </a:r>
          </a:p>
          <a:p>
            <a:pPr>
              <a:buFontTx/>
              <a:buNone/>
            </a:pPr>
            <a:r>
              <a:rPr lang="en-US" sz="2400" smtClean="0"/>
              <a:t>	health care organization -</a:t>
            </a:r>
          </a:p>
          <a:p>
            <a:pPr lvl="2">
              <a:buFont typeface="Wingdings" pitchFamily="2" charset="2"/>
              <a:buChar char="ü"/>
            </a:pPr>
            <a:r>
              <a:rPr lang="en-US" smtClean="0"/>
              <a:t>End-to-End (Patient Registration to Aftercare)</a:t>
            </a:r>
          </a:p>
          <a:p>
            <a:pPr lvl="2">
              <a:buFont typeface="Wingdings" pitchFamily="2" charset="2"/>
              <a:buChar char="ü"/>
            </a:pPr>
            <a:r>
              <a:rPr lang="en-US" smtClean="0"/>
              <a:t> All Component Business Units</a:t>
            </a:r>
          </a:p>
          <a:p>
            <a:pPr lvl="2">
              <a:buFontTx/>
              <a:buNone/>
            </a:pPr>
            <a:endParaRPr lang="en-US" smtClean="0"/>
          </a:p>
          <a:p>
            <a:r>
              <a:rPr lang="en-US" sz="2400" smtClean="0"/>
              <a:t>Develop lower level process maps to define major</a:t>
            </a:r>
          </a:p>
          <a:p>
            <a:pPr>
              <a:buFontTx/>
              <a:buNone/>
            </a:pPr>
            <a:r>
              <a:rPr lang="en-US" sz="2400" smtClean="0"/>
              <a:t>	care delivery and support processes for each</a:t>
            </a:r>
          </a:p>
          <a:p>
            <a:pPr>
              <a:buFontTx/>
              <a:buNone/>
            </a:pPr>
            <a:r>
              <a:rPr lang="en-US" sz="2400" smtClean="0"/>
              <a:t>	Business Unit.</a:t>
            </a:r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6125" y="2895600"/>
            <a:ext cx="895350" cy="9779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REGISTER 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AND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 ADMIT PATIENTS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4494213" y="2895600"/>
            <a:ext cx="893762" cy="9779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PROVIDE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IN PATIENT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ACUTE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CARE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0800" y="2895600"/>
            <a:ext cx="990600" cy="9779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PROVIDE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PATIENT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PHYSICAL/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CLINICAL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ASSESSMENT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67463" y="2895600"/>
            <a:ext cx="893762" cy="9779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DISCHARGE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PATIENTS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81400" y="1524000"/>
            <a:ext cx="896938" cy="10239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MANAGE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HOSPITAL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CENSUS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4600" y="4718050"/>
            <a:ext cx="3886200" cy="42068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PROVIDE IN-PATIENT CASE MANAGEMENT</a:t>
            </a:r>
          </a:p>
        </p:txBody>
      </p:sp>
      <p:cxnSp>
        <p:nvCxnSpPr>
          <p:cNvPr id="13" name="Curved Connector 19"/>
          <p:cNvCxnSpPr>
            <a:stCxn id="7" idx="0"/>
            <a:endCxn id="11" idx="1"/>
          </p:cNvCxnSpPr>
          <p:nvPr/>
        </p:nvCxnSpPr>
        <p:spPr>
          <a:xfrm rot="5400000" flipH="1" flipV="1">
            <a:off x="1958181" y="1272382"/>
            <a:ext cx="858837" cy="2387600"/>
          </a:xfrm>
          <a:prstGeom prst="curvedConnector2">
            <a:avLst/>
          </a:prstGeom>
          <a:ln w="76200">
            <a:solidFill>
              <a:srgbClr val="FF3300"/>
            </a:solidFill>
            <a:prstDash val="sysDot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10" idx="1"/>
          </p:cNvCxnSpPr>
          <p:nvPr/>
        </p:nvCxnSpPr>
        <p:spPr>
          <a:xfrm>
            <a:off x="5387975" y="3384550"/>
            <a:ext cx="979488" cy="1588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  <a:endCxn id="9" idx="1"/>
          </p:cNvCxnSpPr>
          <p:nvPr/>
        </p:nvCxnSpPr>
        <p:spPr>
          <a:xfrm>
            <a:off x="1641475" y="3384550"/>
            <a:ext cx="949325" cy="1588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  <a:endCxn id="8" idx="1"/>
          </p:cNvCxnSpPr>
          <p:nvPr/>
        </p:nvCxnSpPr>
        <p:spPr>
          <a:xfrm>
            <a:off x="3581400" y="3384550"/>
            <a:ext cx="912813" cy="1588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4313" y="3452813"/>
            <a:ext cx="531812" cy="0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9"/>
          <p:cNvCxnSpPr>
            <a:stCxn id="10" idx="0"/>
            <a:endCxn id="11" idx="3"/>
          </p:cNvCxnSpPr>
          <p:nvPr/>
        </p:nvCxnSpPr>
        <p:spPr>
          <a:xfrm rot="16200000" flipV="1">
            <a:off x="5217319" y="1297782"/>
            <a:ext cx="858837" cy="2336800"/>
          </a:xfrm>
          <a:prstGeom prst="curvedConnector2">
            <a:avLst/>
          </a:prstGeom>
          <a:ln w="76200">
            <a:solidFill>
              <a:srgbClr val="FF3300"/>
            </a:solidFill>
            <a:prstDash val="sysDot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99" idx="1"/>
          </p:cNvCxnSpPr>
          <p:nvPr/>
        </p:nvCxnSpPr>
        <p:spPr>
          <a:xfrm>
            <a:off x="7261225" y="3384550"/>
            <a:ext cx="608013" cy="1588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19"/>
          <p:cNvCxnSpPr>
            <a:endCxn id="12" idx="1"/>
          </p:cNvCxnSpPr>
          <p:nvPr/>
        </p:nvCxnSpPr>
        <p:spPr>
          <a:xfrm rot="16200000" flipH="1">
            <a:off x="1603375" y="4017963"/>
            <a:ext cx="512763" cy="1309687"/>
          </a:xfrm>
          <a:prstGeom prst="curvedConnector2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19"/>
          <p:cNvCxnSpPr>
            <a:stCxn id="12" idx="3"/>
            <a:endCxn id="99" idx="2"/>
          </p:cNvCxnSpPr>
          <p:nvPr/>
        </p:nvCxnSpPr>
        <p:spPr>
          <a:xfrm flipV="1">
            <a:off x="6400800" y="3873500"/>
            <a:ext cx="1914525" cy="1055688"/>
          </a:xfrm>
          <a:prstGeom prst="curvedConnector2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880" name="Group 128"/>
          <p:cNvGrpSpPr>
            <a:grpSpLocks/>
          </p:cNvGrpSpPr>
          <p:nvPr/>
        </p:nvGrpSpPr>
        <p:grpSpPr bwMode="auto">
          <a:xfrm>
            <a:off x="725488" y="3873500"/>
            <a:ext cx="958850" cy="542925"/>
            <a:chOff x="685800" y="4038600"/>
            <a:chExt cx="1066800" cy="685800"/>
          </a:xfrm>
        </p:grpSpPr>
        <p:sp>
          <p:nvSpPr>
            <p:cNvPr id="78" name="Rectangle 77"/>
            <p:cNvSpPr/>
            <p:nvPr/>
          </p:nvSpPr>
          <p:spPr>
            <a:xfrm>
              <a:off x="685800" y="403860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85800" y="426720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85800" y="449580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150813" y="5862638"/>
            <a:ext cx="8612187" cy="4762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4313" y="5319713"/>
            <a:ext cx="447675" cy="1587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20687" y="5561013"/>
            <a:ext cx="481013" cy="1588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61988" y="5802313"/>
            <a:ext cx="957262" cy="1587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1378744" y="5560219"/>
            <a:ext cx="482600" cy="1588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19250" y="5319713"/>
            <a:ext cx="958850" cy="1587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336800" y="5561013"/>
            <a:ext cx="481013" cy="1587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78100" y="5802313"/>
            <a:ext cx="893763" cy="1587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3231356" y="5561807"/>
            <a:ext cx="481013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71863" y="5319713"/>
            <a:ext cx="1085850" cy="1587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317206" y="5561807"/>
            <a:ext cx="481013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57713" y="5802313"/>
            <a:ext cx="830262" cy="1587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5146675" y="5561013"/>
            <a:ext cx="48260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87975" y="5319713"/>
            <a:ext cx="957263" cy="1587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6104732" y="5560219"/>
            <a:ext cx="482600" cy="1587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345238" y="5802313"/>
            <a:ext cx="895350" cy="158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7209631" y="5771357"/>
            <a:ext cx="60325" cy="1588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8" name="TextBox 40"/>
          <p:cNvSpPr txBox="1">
            <a:spLocks noChangeArrowheads="1"/>
          </p:cNvSpPr>
          <p:nvPr/>
        </p:nvSpPr>
        <p:spPr bwMode="auto">
          <a:xfrm>
            <a:off x="3089275" y="5932488"/>
            <a:ext cx="18288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Continuum of Care</a:t>
            </a:r>
          </a:p>
        </p:txBody>
      </p:sp>
      <p:grpSp>
        <p:nvGrpSpPr>
          <p:cNvPr id="36899" name="Group 129"/>
          <p:cNvGrpSpPr>
            <a:grpSpLocks/>
          </p:cNvGrpSpPr>
          <p:nvPr/>
        </p:nvGrpSpPr>
        <p:grpSpPr bwMode="auto">
          <a:xfrm>
            <a:off x="2578100" y="3873500"/>
            <a:ext cx="957263" cy="542925"/>
            <a:chOff x="685799" y="4038598"/>
            <a:chExt cx="1066799" cy="685798"/>
          </a:xfrm>
        </p:grpSpPr>
        <p:sp>
          <p:nvSpPr>
            <p:cNvPr id="75" name="Rectangle 74"/>
            <p:cNvSpPr/>
            <p:nvPr/>
          </p:nvSpPr>
          <p:spPr>
            <a:xfrm>
              <a:off x="685799" y="4038598"/>
              <a:ext cx="1066799" cy="2285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85799" y="4267197"/>
              <a:ext cx="1066799" cy="2285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85799" y="4495797"/>
              <a:ext cx="1066799" cy="2285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900" name="Group 133"/>
          <p:cNvGrpSpPr>
            <a:grpSpLocks/>
          </p:cNvGrpSpPr>
          <p:nvPr/>
        </p:nvGrpSpPr>
        <p:grpSpPr bwMode="auto">
          <a:xfrm>
            <a:off x="4494213" y="3873500"/>
            <a:ext cx="893762" cy="542925"/>
            <a:chOff x="685800" y="4038600"/>
            <a:chExt cx="1066800" cy="685800"/>
          </a:xfrm>
        </p:grpSpPr>
        <p:sp>
          <p:nvSpPr>
            <p:cNvPr id="72" name="Rectangle 71"/>
            <p:cNvSpPr/>
            <p:nvPr/>
          </p:nvSpPr>
          <p:spPr>
            <a:xfrm>
              <a:off x="685800" y="403860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85800" y="426720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85800" y="449580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901" name="Group 137"/>
          <p:cNvGrpSpPr>
            <a:grpSpLocks/>
          </p:cNvGrpSpPr>
          <p:nvPr/>
        </p:nvGrpSpPr>
        <p:grpSpPr bwMode="auto">
          <a:xfrm>
            <a:off x="6345238" y="3886200"/>
            <a:ext cx="893762" cy="542925"/>
            <a:chOff x="685800" y="4038600"/>
            <a:chExt cx="1066800" cy="685800"/>
          </a:xfrm>
        </p:grpSpPr>
        <p:sp>
          <p:nvSpPr>
            <p:cNvPr id="69" name="Rectangle 68"/>
            <p:cNvSpPr/>
            <p:nvPr/>
          </p:nvSpPr>
          <p:spPr>
            <a:xfrm>
              <a:off x="685800" y="403860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85800" y="426720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85800" y="449580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902" name="Group 148"/>
          <p:cNvGrpSpPr>
            <a:grpSpLocks/>
          </p:cNvGrpSpPr>
          <p:nvPr/>
        </p:nvGrpSpPr>
        <p:grpSpPr bwMode="auto">
          <a:xfrm>
            <a:off x="1874838" y="3813175"/>
            <a:ext cx="542925" cy="550863"/>
            <a:chOff x="0" y="0"/>
            <a:chExt cx="576" cy="528"/>
          </a:xfrm>
        </p:grpSpPr>
        <p:sp>
          <p:nvSpPr>
            <p:cNvPr id="36926" name="AutoShape 17"/>
            <p:cNvSpPr>
              <a:spLocks noChangeArrowheads="1"/>
            </p:cNvSpPr>
            <p:nvPr/>
          </p:nvSpPr>
          <p:spPr bwMode="auto">
            <a:xfrm>
              <a:off x="0" y="0"/>
              <a:ext cx="576" cy="38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9750" tIns="54875" rIns="109750" bIns="54875"/>
            <a:lstStyle/>
            <a:p>
              <a:pPr algn="ctr"/>
              <a:r>
                <a:rPr lang="en-US" sz="600">
                  <a:solidFill>
                    <a:srgbClr val="000000"/>
                  </a:solidFill>
                  <a:cs typeface="Arial" charset="0"/>
                </a:rPr>
                <a:t>I</a:t>
              </a:r>
            </a:p>
          </p:txBody>
        </p:sp>
        <p:sp>
          <p:nvSpPr>
            <p:cNvPr id="36927" name="Rectangle 67"/>
            <p:cNvSpPr>
              <a:spLocks noChangeArrowheads="1"/>
            </p:cNvSpPr>
            <p:nvPr/>
          </p:nvSpPr>
          <p:spPr bwMode="auto">
            <a:xfrm>
              <a:off x="0" y="384"/>
              <a:ext cx="576" cy="1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/>
              <a:r>
                <a:rPr lang="en-US" sz="600">
                  <a:solidFill>
                    <a:srgbClr val="000000"/>
                  </a:solidFill>
                  <a:cs typeface="Arial" charset="0"/>
                </a:rPr>
                <a:t>QTY</a:t>
              </a:r>
            </a:p>
          </p:txBody>
        </p:sp>
      </p:grpSp>
      <p:grpSp>
        <p:nvGrpSpPr>
          <p:cNvPr id="36903" name="Group 151"/>
          <p:cNvGrpSpPr>
            <a:grpSpLocks/>
          </p:cNvGrpSpPr>
          <p:nvPr/>
        </p:nvGrpSpPr>
        <p:grpSpPr bwMode="auto">
          <a:xfrm>
            <a:off x="76200" y="3813175"/>
            <a:ext cx="542925" cy="550863"/>
            <a:chOff x="0" y="0"/>
            <a:chExt cx="576" cy="528"/>
          </a:xfrm>
        </p:grpSpPr>
        <p:sp>
          <p:nvSpPr>
            <p:cNvPr id="36924" name="AutoShape 17"/>
            <p:cNvSpPr>
              <a:spLocks noChangeArrowheads="1"/>
            </p:cNvSpPr>
            <p:nvPr/>
          </p:nvSpPr>
          <p:spPr bwMode="auto">
            <a:xfrm>
              <a:off x="0" y="0"/>
              <a:ext cx="576" cy="38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9750" tIns="54875" rIns="109750" bIns="54875"/>
            <a:lstStyle/>
            <a:p>
              <a:pPr algn="ctr"/>
              <a:r>
                <a:rPr lang="en-US" sz="600">
                  <a:solidFill>
                    <a:srgbClr val="000000"/>
                  </a:solidFill>
                  <a:cs typeface="Arial" charset="0"/>
                </a:rPr>
                <a:t>I</a:t>
              </a:r>
            </a:p>
          </p:txBody>
        </p:sp>
        <p:sp>
          <p:nvSpPr>
            <p:cNvPr id="36925" name="Rectangle 65"/>
            <p:cNvSpPr>
              <a:spLocks noChangeArrowheads="1"/>
            </p:cNvSpPr>
            <p:nvPr/>
          </p:nvSpPr>
          <p:spPr bwMode="auto">
            <a:xfrm>
              <a:off x="0" y="384"/>
              <a:ext cx="576" cy="1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/>
              <a:r>
                <a:rPr lang="en-US" sz="600">
                  <a:solidFill>
                    <a:srgbClr val="000000"/>
                  </a:solidFill>
                  <a:cs typeface="Arial" charset="0"/>
                </a:rPr>
                <a:t>QTY</a:t>
              </a:r>
            </a:p>
          </p:txBody>
        </p:sp>
      </p:grpSp>
      <p:grpSp>
        <p:nvGrpSpPr>
          <p:cNvPr id="36904" name="Group 154"/>
          <p:cNvGrpSpPr>
            <a:grpSpLocks/>
          </p:cNvGrpSpPr>
          <p:nvPr/>
        </p:nvGrpSpPr>
        <p:grpSpPr bwMode="auto">
          <a:xfrm>
            <a:off x="3727450" y="3813175"/>
            <a:ext cx="542925" cy="550863"/>
            <a:chOff x="0" y="0"/>
            <a:chExt cx="576" cy="528"/>
          </a:xfrm>
        </p:grpSpPr>
        <p:sp>
          <p:nvSpPr>
            <p:cNvPr id="36922" name="AutoShape 17"/>
            <p:cNvSpPr>
              <a:spLocks noChangeArrowheads="1"/>
            </p:cNvSpPr>
            <p:nvPr/>
          </p:nvSpPr>
          <p:spPr bwMode="auto">
            <a:xfrm>
              <a:off x="0" y="0"/>
              <a:ext cx="576" cy="38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9750" tIns="54875" rIns="109750" bIns="54875"/>
            <a:lstStyle/>
            <a:p>
              <a:pPr algn="ctr"/>
              <a:r>
                <a:rPr lang="en-US" sz="600">
                  <a:solidFill>
                    <a:srgbClr val="000000"/>
                  </a:solidFill>
                  <a:cs typeface="Arial" charset="0"/>
                </a:rPr>
                <a:t>I</a:t>
              </a:r>
            </a:p>
          </p:txBody>
        </p:sp>
        <p:sp>
          <p:nvSpPr>
            <p:cNvPr id="36923" name="Rectangle 63"/>
            <p:cNvSpPr>
              <a:spLocks noChangeArrowheads="1"/>
            </p:cNvSpPr>
            <p:nvPr/>
          </p:nvSpPr>
          <p:spPr bwMode="auto">
            <a:xfrm>
              <a:off x="0" y="384"/>
              <a:ext cx="576" cy="1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/>
              <a:r>
                <a:rPr lang="en-US" sz="600">
                  <a:solidFill>
                    <a:srgbClr val="000000"/>
                  </a:solidFill>
                  <a:cs typeface="Arial" charset="0"/>
                </a:rPr>
                <a:t>QTY</a:t>
              </a:r>
            </a:p>
          </p:txBody>
        </p:sp>
      </p:grpSp>
      <p:grpSp>
        <p:nvGrpSpPr>
          <p:cNvPr id="36905" name="Group 157"/>
          <p:cNvGrpSpPr>
            <a:grpSpLocks/>
          </p:cNvGrpSpPr>
          <p:nvPr/>
        </p:nvGrpSpPr>
        <p:grpSpPr bwMode="auto">
          <a:xfrm>
            <a:off x="5643563" y="3813175"/>
            <a:ext cx="542925" cy="550863"/>
            <a:chOff x="0" y="0"/>
            <a:chExt cx="576" cy="528"/>
          </a:xfrm>
        </p:grpSpPr>
        <p:sp>
          <p:nvSpPr>
            <p:cNvPr id="36920" name="AutoShape 17"/>
            <p:cNvSpPr>
              <a:spLocks noChangeArrowheads="1"/>
            </p:cNvSpPr>
            <p:nvPr/>
          </p:nvSpPr>
          <p:spPr bwMode="auto">
            <a:xfrm>
              <a:off x="0" y="0"/>
              <a:ext cx="576" cy="38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9750" tIns="54875" rIns="109750" bIns="54875"/>
            <a:lstStyle/>
            <a:p>
              <a:pPr algn="ctr"/>
              <a:r>
                <a:rPr lang="en-US" sz="600">
                  <a:solidFill>
                    <a:srgbClr val="000000"/>
                  </a:solidFill>
                  <a:cs typeface="Arial" charset="0"/>
                </a:rPr>
                <a:t>I</a:t>
              </a:r>
            </a:p>
          </p:txBody>
        </p:sp>
        <p:sp>
          <p:nvSpPr>
            <p:cNvPr id="36921" name="Rectangle 61"/>
            <p:cNvSpPr>
              <a:spLocks noChangeArrowheads="1"/>
            </p:cNvSpPr>
            <p:nvPr/>
          </p:nvSpPr>
          <p:spPr bwMode="auto">
            <a:xfrm>
              <a:off x="0" y="384"/>
              <a:ext cx="576" cy="1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/>
              <a:r>
                <a:rPr lang="en-US" sz="600">
                  <a:solidFill>
                    <a:srgbClr val="000000"/>
                  </a:solidFill>
                  <a:cs typeface="Arial" charset="0"/>
                </a:rPr>
                <a:t>QTY</a:t>
              </a:r>
            </a:p>
          </p:txBody>
        </p:sp>
      </p:grpSp>
      <p:sp>
        <p:nvSpPr>
          <p:cNvPr id="36906" name="TextBox 48"/>
          <p:cNvSpPr txBox="1">
            <a:spLocks noChangeArrowheads="1"/>
          </p:cNvSpPr>
          <p:nvPr/>
        </p:nvSpPr>
        <p:spPr bwMode="auto">
          <a:xfrm>
            <a:off x="171450" y="5138738"/>
            <a:ext cx="542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XX MIN</a:t>
            </a:r>
          </a:p>
        </p:txBody>
      </p:sp>
      <p:sp>
        <p:nvSpPr>
          <p:cNvPr id="36907" name="TextBox 49"/>
          <p:cNvSpPr txBox="1">
            <a:spLocks noChangeArrowheads="1"/>
          </p:cNvSpPr>
          <p:nvPr/>
        </p:nvSpPr>
        <p:spPr bwMode="auto">
          <a:xfrm>
            <a:off x="874713" y="5621338"/>
            <a:ext cx="542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XX MIN</a:t>
            </a:r>
          </a:p>
        </p:txBody>
      </p:sp>
      <p:sp>
        <p:nvSpPr>
          <p:cNvPr id="36908" name="TextBox 50"/>
          <p:cNvSpPr txBox="1">
            <a:spLocks noChangeArrowheads="1"/>
          </p:cNvSpPr>
          <p:nvPr/>
        </p:nvSpPr>
        <p:spPr bwMode="auto">
          <a:xfrm>
            <a:off x="1897063" y="5138738"/>
            <a:ext cx="5413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XX MIN</a:t>
            </a:r>
          </a:p>
        </p:txBody>
      </p:sp>
      <p:sp>
        <p:nvSpPr>
          <p:cNvPr id="36909" name="TextBox 51"/>
          <p:cNvSpPr txBox="1">
            <a:spLocks noChangeArrowheads="1"/>
          </p:cNvSpPr>
          <p:nvPr/>
        </p:nvSpPr>
        <p:spPr bwMode="auto">
          <a:xfrm>
            <a:off x="2790825" y="5621338"/>
            <a:ext cx="542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XX MIN</a:t>
            </a:r>
          </a:p>
        </p:txBody>
      </p:sp>
      <p:sp>
        <p:nvSpPr>
          <p:cNvPr id="36910" name="TextBox 52"/>
          <p:cNvSpPr txBox="1">
            <a:spLocks noChangeArrowheads="1"/>
          </p:cNvSpPr>
          <p:nvPr/>
        </p:nvSpPr>
        <p:spPr bwMode="auto">
          <a:xfrm>
            <a:off x="3748088" y="5138738"/>
            <a:ext cx="542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XX MIN</a:t>
            </a:r>
          </a:p>
        </p:txBody>
      </p:sp>
      <p:sp>
        <p:nvSpPr>
          <p:cNvPr id="36911" name="TextBox 53"/>
          <p:cNvSpPr txBox="1">
            <a:spLocks noChangeArrowheads="1"/>
          </p:cNvSpPr>
          <p:nvPr/>
        </p:nvSpPr>
        <p:spPr bwMode="auto">
          <a:xfrm>
            <a:off x="4706938" y="5621338"/>
            <a:ext cx="542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XX MIN</a:t>
            </a:r>
          </a:p>
        </p:txBody>
      </p:sp>
      <p:sp>
        <p:nvSpPr>
          <p:cNvPr id="36912" name="TextBox 54"/>
          <p:cNvSpPr txBox="1">
            <a:spLocks noChangeArrowheads="1"/>
          </p:cNvSpPr>
          <p:nvPr/>
        </p:nvSpPr>
        <p:spPr bwMode="auto">
          <a:xfrm>
            <a:off x="5600700" y="5138738"/>
            <a:ext cx="542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XX MIN</a:t>
            </a:r>
          </a:p>
        </p:txBody>
      </p:sp>
      <p:sp>
        <p:nvSpPr>
          <p:cNvPr id="36913" name="TextBox 55"/>
          <p:cNvSpPr txBox="1">
            <a:spLocks noChangeArrowheads="1"/>
          </p:cNvSpPr>
          <p:nvPr/>
        </p:nvSpPr>
        <p:spPr bwMode="auto">
          <a:xfrm>
            <a:off x="6559550" y="5621338"/>
            <a:ext cx="5413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XX MIN</a:t>
            </a:r>
          </a:p>
        </p:txBody>
      </p:sp>
      <p:sp>
        <p:nvSpPr>
          <p:cNvPr id="36914" name="TextBox 56"/>
          <p:cNvSpPr txBox="1">
            <a:spLocks noChangeArrowheads="1"/>
          </p:cNvSpPr>
          <p:nvPr/>
        </p:nvSpPr>
        <p:spPr bwMode="auto">
          <a:xfrm>
            <a:off x="874713" y="3873500"/>
            <a:ext cx="711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CT = X MIN</a:t>
            </a:r>
          </a:p>
        </p:txBody>
      </p:sp>
      <p:sp>
        <p:nvSpPr>
          <p:cNvPr id="36915" name="TextBox 57"/>
          <p:cNvSpPr txBox="1">
            <a:spLocks noChangeArrowheads="1"/>
          </p:cNvSpPr>
          <p:nvPr/>
        </p:nvSpPr>
        <p:spPr bwMode="auto">
          <a:xfrm>
            <a:off x="2727325" y="3873500"/>
            <a:ext cx="711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CT = X MIN</a:t>
            </a:r>
          </a:p>
        </p:txBody>
      </p:sp>
      <p:sp>
        <p:nvSpPr>
          <p:cNvPr id="36916" name="TextBox 58"/>
          <p:cNvSpPr txBox="1">
            <a:spLocks noChangeArrowheads="1"/>
          </p:cNvSpPr>
          <p:nvPr/>
        </p:nvSpPr>
        <p:spPr bwMode="auto">
          <a:xfrm>
            <a:off x="4643438" y="3873500"/>
            <a:ext cx="711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CT = X MIN</a:t>
            </a:r>
          </a:p>
        </p:txBody>
      </p:sp>
      <p:sp>
        <p:nvSpPr>
          <p:cNvPr id="36917" name="TextBox 59"/>
          <p:cNvSpPr txBox="1">
            <a:spLocks noChangeArrowheads="1"/>
          </p:cNvSpPr>
          <p:nvPr/>
        </p:nvSpPr>
        <p:spPr bwMode="auto">
          <a:xfrm>
            <a:off x="6494463" y="3873500"/>
            <a:ext cx="7127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CT = X MIN</a:t>
            </a:r>
          </a:p>
        </p:txBody>
      </p:sp>
      <p:sp>
        <p:nvSpPr>
          <p:cNvPr id="36918" name="TextBox 80"/>
          <p:cNvSpPr txBox="1">
            <a:spLocks noChangeArrowheads="1"/>
          </p:cNvSpPr>
          <p:nvPr/>
        </p:nvSpPr>
        <p:spPr bwMode="auto">
          <a:xfrm>
            <a:off x="457200" y="457200"/>
            <a:ext cx="7967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 Black" pitchFamily="34" charset="0"/>
              </a:rPr>
              <a:t>Health Care Provider Value Stream Map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869238" y="2895600"/>
            <a:ext cx="893762" cy="9779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PROVIDE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PATIENT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AFTERCARE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Arial Black" pitchFamily="34" charset="0"/>
              </a:rPr>
              <a:t>Example Next Lower Level Processes</a:t>
            </a:r>
            <a:br>
              <a:rPr lang="en-US" sz="280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2000" smtClean="0">
                <a:solidFill>
                  <a:srgbClr val="0033CC"/>
                </a:solidFill>
                <a:latin typeface="Arial Black" pitchFamily="34" charset="0"/>
              </a:rPr>
              <a:t>Patient Acute Care Units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3276600"/>
            <a:ext cx="965200" cy="9620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PROVIDE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EMERGENCY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CARE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2133600"/>
            <a:ext cx="965200" cy="9620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PROVIDE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INTENSIVE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CARE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4200" y="1600200"/>
            <a:ext cx="965200" cy="9620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PROVIDE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SURGERY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SERVICES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0600" y="1600200"/>
            <a:ext cx="990600" cy="9620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PROVIDE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AMBULA-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TORY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SURGERY  CARE</a:t>
            </a:r>
          </a:p>
        </p:txBody>
      </p:sp>
      <p:sp>
        <p:nvSpPr>
          <p:cNvPr id="8" name="Rectangle 7"/>
          <p:cNvSpPr/>
          <p:nvPr/>
        </p:nvSpPr>
        <p:spPr>
          <a:xfrm>
            <a:off x="6324600" y="2133600"/>
            <a:ext cx="990600" cy="9620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PROVIDE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MEDICAL/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SURGICAL  CARE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620000" y="3276600"/>
            <a:ext cx="990600" cy="9620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PROVIDE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OBSTETRICALCARE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962400" y="3276600"/>
            <a:ext cx="965200" cy="9620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PROVIDE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DIAGNOSTIC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SERVICES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524000" y="3810000"/>
            <a:ext cx="2463800" cy="1588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667000" y="2590800"/>
            <a:ext cx="1295400" cy="990600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2"/>
          </p:cNvCxnSpPr>
          <p:nvPr/>
        </p:nvCxnSpPr>
        <p:spPr>
          <a:xfrm rot="16200000" flipH="1">
            <a:off x="3541712" y="2627313"/>
            <a:ext cx="714375" cy="584200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7" idx="2"/>
          </p:cNvCxnSpPr>
          <p:nvPr/>
        </p:nvCxnSpPr>
        <p:spPr>
          <a:xfrm rot="5400000">
            <a:off x="4614862" y="2595563"/>
            <a:ext cx="714375" cy="647700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8" idx="1"/>
          </p:cNvCxnSpPr>
          <p:nvPr/>
        </p:nvCxnSpPr>
        <p:spPr>
          <a:xfrm flipV="1">
            <a:off x="4953000" y="2614613"/>
            <a:ext cx="1371600" cy="966787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3" idx="1"/>
          </p:cNvCxnSpPr>
          <p:nvPr/>
        </p:nvCxnSpPr>
        <p:spPr>
          <a:xfrm flipV="1">
            <a:off x="4953000" y="3757613"/>
            <a:ext cx="2667000" cy="52387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7" name="TextBox 71"/>
          <p:cNvSpPr txBox="1">
            <a:spLocks noChangeArrowheads="1"/>
          </p:cNvSpPr>
          <p:nvPr/>
        </p:nvSpPr>
        <p:spPr bwMode="auto">
          <a:xfrm>
            <a:off x="4114800" y="42672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200" b="1">
                <a:solidFill>
                  <a:srgbClr val="0033CC"/>
                </a:solidFill>
                <a:latin typeface="Calibri" pitchFamily="34" charset="0"/>
              </a:rPr>
              <a:t>LABORATORY</a:t>
            </a:r>
          </a:p>
          <a:p>
            <a:pPr>
              <a:buFont typeface="Arial" charset="0"/>
              <a:buChar char="•"/>
            </a:pPr>
            <a:r>
              <a:rPr lang="en-US" sz="1200" b="1">
                <a:solidFill>
                  <a:srgbClr val="0033CC"/>
                </a:solidFill>
                <a:latin typeface="Calibri" pitchFamily="34" charset="0"/>
              </a:rPr>
              <a:t>RADIOLOGY</a:t>
            </a:r>
          </a:p>
          <a:p>
            <a:pPr>
              <a:buFont typeface="Arial" charset="0"/>
              <a:buChar char="•"/>
            </a:pPr>
            <a:r>
              <a:rPr lang="en-US" sz="1200" b="1">
                <a:solidFill>
                  <a:srgbClr val="0033CC"/>
                </a:solidFill>
                <a:latin typeface="Calibri" pitchFamily="34" charset="0"/>
              </a:rPr>
              <a:t>THERAPIES</a:t>
            </a:r>
          </a:p>
          <a:p>
            <a:pPr>
              <a:buFont typeface="Arial" charset="0"/>
              <a:buChar char="•"/>
            </a:pPr>
            <a:r>
              <a:rPr lang="en-US" sz="1200" b="1">
                <a:solidFill>
                  <a:srgbClr val="0033CC"/>
                </a:solidFill>
                <a:latin typeface="Calibri" pitchFamily="34" charset="0"/>
              </a:rPr>
              <a:t>MNT</a:t>
            </a:r>
          </a:p>
        </p:txBody>
      </p:sp>
      <p:sp>
        <p:nvSpPr>
          <p:cNvPr id="38928" name="TextBox 72"/>
          <p:cNvSpPr txBox="1">
            <a:spLocks noChangeArrowheads="1"/>
          </p:cNvSpPr>
          <p:nvPr/>
        </p:nvSpPr>
        <p:spPr bwMode="auto">
          <a:xfrm>
            <a:off x="685800" y="5181600"/>
            <a:ext cx="78565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/>
              <a:t> Value Stream Mapping is not applicable to non repeatable processes.</a:t>
            </a:r>
          </a:p>
          <a:p>
            <a:pPr>
              <a:buFont typeface="Arial" charset="0"/>
              <a:buChar char="•"/>
            </a:pPr>
            <a:r>
              <a:rPr lang="en-US" b="1"/>
              <a:t> In a facility with multiple units, a patient routing is variable.</a:t>
            </a:r>
          </a:p>
          <a:p>
            <a:pPr>
              <a:buFont typeface="Arial" charset="0"/>
              <a:buChar char="•"/>
            </a:pPr>
            <a:r>
              <a:rPr lang="en-US" b="1"/>
              <a:t> We apply an alternate mapping technique</a:t>
            </a:r>
          </a:p>
          <a:p>
            <a:pPr>
              <a:buFont typeface="Arial" charset="0"/>
              <a:buChar char="•"/>
            </a:pPr>
            <a:r>
              <a:rPr lang="en-US" b="1"/>
              <a:t> Apply VSM within each of the units.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101"/>
          <p:cNvGrpSpPr>
            <a:grpSpLocks/>
          </p:cNvGrpSpPr>
          <p:nvPr/>
        </p:nvGrpSpPr>
        <p:grpSpPr bwMode="auto">
          <a:xfrm>
            <a:off x="152400" y="1295400"/>
            <a:ext cx="8540750" cy="5329238"/>
            <a:chOff x="-6350" y="1100137"/>
            <a:chExt cx="9133838" cy="5600701"/>
          </a:xfrm>
        </p:grpSpPr>
        <p:sp>
          <p:nvSpPr>
            <p:cNvPr id="39939" name="Rectangle 4"/>
            <p:cNvSpPr>
              <a:spLocks noChangeArrowheads="1"/>
            </p:cNvSpPr>
            <p:nvPr/>
          </p:nvSpPr>
          <p:spPr bwMode="auto">
            <a:xfrm>
              <a:off x="1573213" y="2971800"/>
              <a:ext cx="1049337" cy="12985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pPr algn="ctr"/>
              <a:r>
                <a:rPr lang="en-US" sz="1100" b="1">
                  <a:cs typeface="Arial" charset="0"/>
                </a:rPr>
                <a:t>MONITOR</a:t>
              </a:r>
            </a:p>
            <a:p>
              <a:pPr algn="ctr"/>
              <a:r>
                <a:rPr lang="en-US" sz="1100" b="1">
                  <a:cs typeface="Arial" charset="0"/>
                </a:rPr>
                <a:t>CENSUS</a:t>
              </a:r>
            </a:p>
            <a:p>
              <a:pPr algn="ctr"/>
              <a:r>
                <a:rPr lang="en-US" sz="1100" b="1">
                  <a:cs typeface="Arial" charset="0"/>
                </a:rPr>
                <a:t>STATUS</a:t>
              </a:r>
            </a:p>
          </p:txBody>
        </p:sp>
        <p:sp>
          <p:nvSpPr>
            <p:cNvPr id="39940" name="Rectangle 5"/>
            <p:cNvSpPr>
              <a:spLocks noChangeArrowheads="1"/>
            </p:cNvSpPr>
            <p:nvPr/>
          </p:nvSpPr>
          <p:spPr bwMode="auto">
            <a:xfrm>
              <a:off x="4492625" y="2971800"/>
              <a:ext cx="1049338" cy="13096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pPr algn="ctr"/>
              <a:r>
                <a:rPr lang="en-US" sz="1100" b="1">
                  <a:cs typeface="Arial" charset="0"/>
                </a:rPr>
                <a:t>ALERT</a:t>
              </a:r>
            </a:p>
            <a:p>
              <a:pPr algn="ctr"/>
              <a:r>
                <a:rPr lang="en-US" sz="1100" b="1">
                  <a:cs typeface="Arial" charset="0"/>
                </a:rPr>
                <a:t>STAFF</a:t>
              </a:r>
            </a:p>
            <a:p>
              <a:pPr algn="ctr"/>
              <a:r>
                <a:rPr lang="en-US" sz="1100" b="1">
                  <a:cs typeface="Arial" charset="0"/>
                </a:rPr>
                <a:t>OF</a:t>
              </a:r>
            </a:p>
            <a:p>
              <a:pPr algn="ctr"/>
              <a:r>
                <a:rPr lang="en-US" sz="1100" b="1">
                  <a:cs typeface="Arial" charset="0"/>
                </a:rPr>
                <a:t>CENSUS</a:t>
              </a:r>
            </a:p>
            <a:p>
              <a:pPr algn="ctr"/>
              <a:r>
                <a:rPr lang="en-US" sz="1100" b="1">
                  <a:cs typeface="Arial" charset="0"/>
                </a:rPr>
                <a:t>THRESHOLD</a:t>
              </a:r>
            </a:p>
          </p:txBody>
        </p:sp>
        <p:sp>
          <p:nvSpPr>
            <p:cNvPr id="39941" name="Rectangle 6"/>
            <p:cNvSpPr>
              <a:spLocks noChangeArrowheads="1"/>
            </p:cNvSpPr>
            <p:nvPr/>
          </p:nvSpPr>
          <p:spPr bwMode="auto">
            <a:xfrm>
              <a:off x="6819900" y="4994275"/>
              <a:ext cx="1049338" cy="10858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pPr algn="ctr"/>
              <a:r>
                <a:rPr lang="en-US" sz="1100" b="1">
                  <a:cs typeface="Arial" charset="0"/>
                </a:rPr>
                <a:t>RE-ASSESS</a:t>
              </a:r>
            </a:p>
            <a:p>
              <a:pPr algn="ctr"/>
              <a:r>
                <a:rPr lang="en-US" sz="1100" b="1">
                  <a:cs typeface="Arial" charset="0"/>
                </a:rPr>
                <a:t>IN PATIENT</a:t>
              </a:r>
            </a:p>
            <a:p>
              <a:pPr algn="ctr"/>
              <a:r>
                <a:rPr lang="en-US" sz="1100" b="1">
                  <a:cs typeface="Arial" charset="0"/>
                </a:rPr>
                <a:t>STATUS</a:t>
              </a:r>
            </a:p>
          </p:txBody>
        </p:sp>
        <p:sp>
          <p:nvSpPr>
            <p:cNvPr id="39942" name="Line 7"/>
            <p:cNvSpPr>
              <a:spLocks noChangeShapeType="1"/>
            </p:cNvSpPr>
            <p:nvPr/>
          </p:nvSpPr>
          <p:spPr bwMode="auto">
            <a:xfrm>
              <a:off x="0" y="3594100"/>
              <a:ext cx="1595438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3" name="Text Box 8"/>
            <p:cNvSpPr txBox="1">
              <a:spLocks noChangeArrowheads="1"/>
            </p:cNvSpPr>
            <p:nvPr/>
          </p:nvSpPr>
          <p:spPr bwMode="auto">
            <a:xfrm>
              <a:off x="219075" y="3386138"/>
              <a:ext cx="931665" cy="5539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CC3300"/>
                  </a:solidFill>
                  <a:cs typeface="Arial" charset="0"/>
                </a:rPr>
                <a:t>Registration</a:t>
              </a:r>
            </a:p>
            <a:p>
              <a:pPr algn="ctr"/>
              <a:r>
                <a:rPr lang="en-US" sz="1000" b="1">
                  <a:solidFill>
                    <a:srgbClr val="CC3300"/>
                  </a:solidFill>
                  <a:cs typeface="Arial" charset="0"/>
                </a:rPr>
                <a:t>Events(+)</a:t>
              </a:r>
            </a:p>
            <a:p>
              <a:pPr algn="ctr"/>
              <a:r>
                <a:rPr lang="en-US" sz="1000" b="1">
                  <a:solidFill>
                    <a:srgbClr val="0033CC"/>
                  </a:solidFill>
                  <a:cs typeface="Arial" charset="0"/>
                </a:rPr>
                <a:t>(Keane)</a:t>
              </a:r>
            </a:p>
          </p:txBody>
        </p:sp>
        <p:sp>
          <p:nvSpPr>
            <p:cNvPr id="39944" name="Line 9"/>
            <p:cNvSpPr>
              <a:spLocks noChangeShapeType="1"/>
            </p:cNvSpPr>
            <p:nvPr/>
          </p:nvSpPr>
          <p:spPr bwMode="auto">
            <a:xfrm>
              <a:off x="42863" y="4117975"/>
              <a:ext cx="1552575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5" name="Text Box 10"/>
            <p:cNvSpPr txBox="1">
              <a:spLocks noChangeArrowheads="1"/>
            </p:cNvSpPr>
            <p:nvPr/>
          </p:nvSpPr>
          <p:spPr bwMode="auto">
            <a:xfrm>
              <a:off x="285750" y="3910013"/>
              <a:ext cx="801823" cy="5539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CC3300"/>
                  </a:solidFill>
                  <a:cs typeface="Arial" charset="0"/>
                </a:rPr>
                <a:t>Discharge</a:t>
              </a:r>
            </a:p>
            <a:p>
              <a:pPr algn="ctr"/>
              <a:r>
                <a:rPr lang="en-US" sz="1000" b="1">
                  <a:solidFill>
                    <a:srgbClr val="CC3300"/>
                  </a:solidFill>
                  <a:cs typeface="Arial" charset="0"/>
                </a:rPr>
                <a:t>Events (-)</a:t>
              </a:r>
            </a:p>
            <a:p>
              <a:pPr algn="ctr"/>
              <a:r>
                <a:rPr lang="en-US" sz="1000" b="1">
                  <a:solidFill>
                    <a:srgbClr val="0033CC"/>
                  </a:solidFill>
                  <a:cs typeface="Arial" charset="0"/>
                </a:rPr>
                <a:t>(Keane)</a:t>
              </a:r>
            </a:p>
          </p:txBody>
        </p:sp>
        <p:sp>
          <p:nvSpPr>
            <p:cNvPr id="39946" name="Line 11"/>
            <p:cNvSpPr>
              <a:spLocks noChangeShapeType="1"/>
            </p:cNvSpPr>
            <p:nvPr/>
          </p:nvSpPr>
          <p:spPr bwMode="auto">
            <a:xfrm>
              <a:off x="0" y="3219450"/>
              <a:ext cx="1582738" cy="158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Text Box 12"/>
            <p:cNvSpPr txBox="1">
              <a:spLocks noChangeArrowheads="1"/>
            </p:cNvSpPr>
            <p:nvPr/>
          </p:nvSpPr>
          <p:spPr bwMode="auto">
            <a:xfrm>
              <a:off x="385763" y="3011488"/>
              <a:ext cx="647934" cy="400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CC3300"/>
                  </a:solidFill>
                  <a:cs typeface="Arial" charset="0"/>
                </a:rPr>
                <a:t>Current</a:t>
              </a:r>
            </a:p>
            <a:p>
              <a:pPr algn="ctr"/>
              <a:r>
                <a:rPr lang="en-US" sz="1000" b="1">
                  <a:solidFill>
                    <a:srgbClr val="CC3300"/>
                  </a:solidFill>
                  <a:cs typeface="Arial" charset="0"/>
                </a:rPr>
                <a:t>Census</a:t>
              </a:r>
            </a:p>
          </p:txBody>
        </p:sp>
        <p:sp>
          <p:nvSpPr>
            <p:cNvPr id="39948" name="Line 13"/>
            <p:cNvSpPr>
              <a:spLocks noChangeShapeType="1"/>
            </p:cNvSpPr>
            <p:nvPr/>
          </p:nvSpPr>
          <p:spPr bwMode="auto">
            <a:xfrm flipV="1">
              <a:off x="2192338" y="4244975"/>
              <a:ext cx="0" cy="655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Line 14"/>
            <p:cNvSpPr>
              <a:spLocks noChangeShapeType="1"/>
            </p:cNvSpPr>
            <p:nvPr/>
          </p:nvSpPr>
          <p:spPr bwMode="auto">
            <a:xfrm flipV="1">
              <a:off x="2027238" y="4244975"/>
              <a:ext cx="0" cy="63023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Text Box 15"/>
            <p:cNvSpPr txBox="1">
              <a:spLocks noChangeArrowheads="1"/>
            </p:cNvSpPr>
            <p:nvPr/>
          </p:nvSpPr>
          <p:spPr bwMode="auto">
            <a:xfrm>
              <a:off x="1463675" y="4549775"/>
              <a:ext cx="530915" cy="2308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rgbClr val="CC3300"/>
                  </a:solidFill>
                  <a:cs typeface="Arial" charset="0"/>
                </a:rPr>
                <a:t>Keane</a:t>
              </a:r>
            </a:p>
          </p:txBody>
        </p:sp>
        <p:sp>
          <p:nvSpPr>
            <p:cNvPr id="39951" name="Line 16"/>
            <p:cNvSpPr>
              <a:spLocks noChangeShapeType="1"/>
            </p:cNvSpPr>
            <p:nvPr/>
          </p:nvSpPr>
          <p:spPr bwMode="auto">
            <a:xfrm>
              <a:off x="2670175" y="3417888"/>
              <a:ext cx="1835150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Text Box 17"/>
            <p:cNvSpPr txBox="1">
              <a:spLocks noChangeArrowheads="1"/>
            </p:cNvSpPr>
            <p:nvPr/>
          </p:nvSpPr>
          <p:spPr bwMode="auto">
            <a:xfrm>
              <a:off x="2747963" y="3214688"/>
              <a:ext cx="986168" cy="5078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900" b="1">
                  <a:solidFill>
                    <a:srgbClr val="CC3300"/>
                  </a:solidFill>
                  <a:cs typeface="Arial" charset="0"/>
                </a:rPr>
                <a:t>Instantaneous</a:t>
              </a:r>
            </a:p>
            <a:p>
              <a:pPr algn="ctr"/>
              <a:r>
                <a:rPr lang="en-US" sz="900" b="1">
                  <a:solidFill>
                    <a:srgbClr val="CC3300"/>
                  </a:solidFill>
                  <a:cs typeface="Arial" charset="0"/>
                </a:rPr>
                <a:t>Census Status</a:t>
              </a:r>
            </a:p>
            <a:p>
              <a:pPr algn="ctr"/>
              <a:r>
                <a:rPr lang="en-US" sz="900" b="1">
                  <a:solidFill>
                    <a:srgbClr val="CC3300"/>
                  </a:solidFill>
                  <a:cs typeface="Arial" charset="0"/>
                </a:rPr>
                <a:t>≥Threshold</a:t>
              </a:r>
            </a:p>
          </p:txBody>
        </p:sp>
        <p:sp>
          <p:nvSpPr>
            <p:cNvPr id="39953" name="Line 18"/>
            <p:cNvSpPr>
              <a:spLocks noChangeShapeType="1"/>
            </p:cNvSpPr>
            <p:nvPr/>
          </p:nvSpPr>
          <p:spPr bwMode="auto">
            <a:xfrm>
              <a:off x="2120900" y="1901825"/>
              <a:ext cx="12700" cy="10699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Text Box 19"/>
            <p:cNvSpPr txBox="1">
              <a:spLocks noChangeArrowheads="1"/>
            </p:cNvSpPr>
            <p:nvPr/>
          </p:nvSpPr>
          <p:spPr bwMode="auto">
            <a:xfrm>
              <a:off x="1752600" y="1100137"/>
              <a:ext cx="742511" cy="6463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900" b="1">
                  <a:cs typeface="Arial" charset="0"/>
                </a:rPr>
                <a:t>Threshold</a:t>
              </a:r>
            </a:p>
            <a:p>
              <a:pPr algn="ctr"/>
              <a:r>
                <a:rPr lang="en-US" sz="900" b="1">
                  <a:cs typeface="Arial" charset="0"/>
                </a:rPr>
                <a:t>for</a:t>
              </a:r>
            </a:p>
            <a:p>
              <a:pPr algn="ctr"/>
              <a:r>
                <a:rPr lang="en-US" sz="900" b="1">
                  <a:cs typeface="Arial" charset="0"/>
                </a:rPr>
                <a:t>Census</a:t>
              </a:r>
            </a:p>
            <a:p>
              <a:pPr algn="ctr"/>
              <a:r>
                <a:rPr lang="en-US" sz="900" b="1">
                  <a:cs typeface="Arial" charset="0"/>
                </a:rPr>
                <a:t>Action</a:t>
              </a:r>
            </a:p>
          </p:txBody>
        </p:sp>
        <p:sp>
          <p:nvSpPr>
            <p:cNvPr id="39955" name="Rectangle 20"/>
            <p:cNvSpPr>
              <a:spLocks noChangeArrowheads="1"/>
            </p:cNvSpPr>
            <p:nvPr/>
          </p:nvSpPr>
          <p:spPr bwMode="auto">
            <a:xfrm>
              <a:off x="6753225" y="2971800"/>
              <a:ext cx="1049338" cy="13017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pPr algn="ctr"/>
              <a:r>
                <a:rPr lang="en-US" sz="1100" b="1">
                  <a:cs typeface="Arial" charset="0"/>
                </a:rPr>
                <a:t>EXPEDITE</a:t>
              </a:r>
            </a:p>
            <a:p>
              <a:pPr algn="ctr"/>
              <a:r>
                <a:rPr lang="en-US" sz="1100" b="1">
                  <a:cs typeface="Arial" charset="0"/>
                </a:rPr>
                <a:t>PATIENT</a:t>
              </a:r>
            </a:p>
            <a:p>
              <a:pPr algn="ctr"/>
              <a:r>
                <a:rPr lang="en-US" sz="1100" b="1">
                  <a:cs typeface="Arial" charset="0"/>
                </a:rPr>
                <a:t>DISCHARGES</a:t>
              </a:r>
            </a:p>
          </p:txBody>
        </p:sp>
        <p:sp>
          <p:nvSpPr>
            <p:cNvPr id="39956" name="Line 21"/>
            <p:cNvSpPr>
              <a:spLocks noChangeShapeType="1"/>
            </p:cNvSpPr>
            <p:nvPr/>
          </p:nvSpPr>
          <p:spPr bwMode="auto">
            <a:xfrm>
              <a:off x="5545138" y="3436938"/>
              <a:ext cx="11906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Line 22"/>
            <p:cNvSpPr>
              <a:spLocks noChangeShapeType="1"/>
            </p:cNvSpPr>
            <p:nvPr/>
          </p:nvSpPr>
          <p:spPr bwMode="auto">
            <a:xfrm>
              <a:off x="5686425" y="3444875"/>
              <a:ext cx="165100" cy="95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Line 23"/>
            <p:cNvSpPr>
              <a:spLocks noChangeShapeType="1"/>
            </p:cNvSpPr>
            <p:nvPr/>
          </p:nvSpPr>
          <p:spPr bwMode="auto">
            <a:xfrm>
              <a:off x="5840413" y="3529013"/>
              <a:ext cx="0" cy="1628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Line 24"/>
            <p:cNvSpPr>
              <a:spLocks noChangeShapeType="1"/>
            </p:cNvSpPr>
            <p:nvPr/>
          </p:nvSpPr>
          <p:spPr bwMode="auto">
            <a:xfrm>
              <a:off x="5821363" y="5159375"/>
              <a:ext cx="10001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Line 25"/>
            <p:cNvSpPr>
              <a:spLocks noChangeShapeType="1"/>
            </p:cNvSpPr>
            <p:nvPr/>
          </p:nvSpPr>
          <p:spPr bwMode="auto">
            <a:xfrm>
              <a:off x="7772400" y="3352800"/>
              <a:ext cx="1143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Text Box 26"/>
            <p:cNvSpPr txBox="1">
              <a:spLocks noChangeArrowheads="1"/>
            </p:cNvSpPr>
            <p:nvPr/>
          </p:nvSpPr>
          <p:spPr bwMode="auto">
            <a:xfrm>
              <a:off x="7853363" y="3200400"/>
              <a:ext cx="813043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900" b="1">
                  <a:cs typeface="Arial" charset="0"/>
                </a:rPr>
                <a:t>Discharged</a:t>
              </a:r>
            </a:p>
            <a:p>
              <a:pPr algn="ctr"/>
              <a:r>
                <a:rPr lang="en-US" sz="900" b="1">
                  <a:cs typeface="Arial" charset="0"/>
                </a:rPr>
                <a:t>Patients</a:t>
              </a:r>
            </a:p>
          </p:txBody>
        </p:sp>
        <p:sp>
          <p:nvSpPr>
            <p:cNvPr id="39962" name="Line 27"/>
            <p:cNvSpPr>
              <a:spLocks noChangeShapeType="1"/>
            </p:cNvSpPr>
            <p:nvPr/>
          </p:nvSpPr>
          <p:spPr bwMode="auto">
            <a:xfrm>
              <a:off x="7810500" y="3960813"/>
              <a:ext cx="1166813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 type="non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Line 28"/>
            <p:cNvSpPr>
              <a:spLocks noChangeShapeType="1"/>
            </p:cNvSpPr>
            <p:nvPr/>
          </p:nvSpPr>
          <p:spPr bwMode="auto">
            <a:xfrm>
              <a:off x="8999538" y="3944938"/>
              <a:ext cx="0" cy="2746375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 type="non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Line 29"/>
            <p:cNvSpPr>
              <a:spLocks noChangeShapeType="1"/>
            </p:cNvSpPr>
            <p:nvPr/>
          </p:nvSpPr>
          <p:spPr bwMode="auto">
            <a:xfrm flipH="1">
              <a:off x="1147763" y="6700838"/>
              <a:ext cx="7845425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 type="non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Line 30"/>
            <p:cNvSpPr>
              <a:spLocks noChangeShapeType="1"/>
            </p:cNvSpPr>
            <p:nvPr/>
          </p:nvSpPr>
          <p:spPr bwMode="auto">
            <a:xfrm flipV="1">
              <a:off x="1157288" y="4198938"/>
              <a:ext cx="0" cy="2490787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 type="non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Line 31"/>
            <p:cNvSpPr>
              <a:spLocks noChangeShapeType="1"/>
            </p:cNvSpPr>
            <p:nvPr/>
          </p:nvSpPr>
          <p:spPr bwMode="auto">
            <a:xfrm flipV="1">
              <a:off x="1149350" y="4110038"/>
              <a:ext cx="171450" cy="98425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 type="non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Text Box 32"/>
            <p:cNvSpPr txBox="1">
              <a:spLocks noChangeArrowheads="1"/>
            </p:cNvSpPr>
            <p:nvPr/>
          </p:nvSpPr>
          <p:spPr bwMode="auto">
            <a:xfrm>
              <a:off x="8005763" y="3757613"/>
              <a:ext cx="801823" cy="5539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solidFill>
                    <a:srgbClr val="CC3300"/>
                  </a:solidFill>
                  <a:cs typeface="Arial" charset="0"/>
                </a:rPr>
                <a:t>Discharge</a:t>
              </a:r>
            </a:p>
            <a:p>
              <a:pPr algn="ctr"/>
              <a:r>
                <a:rPr lang="en-US" sz="1000" b="1">
                  <a:solidFill>
                    <a:srgbClr val="CC3300"/>
                  </a:solidFill>
                  <a:cs typeface="Arial" charset="0"/>
                </a:rPr>
                <a:t>Events (-)</a:t>
              </a:r>
            </a:p>
            <a:p>
              <a:pPr algn="ctr"/>
              <a:r>
                <a:rPr lang="en-US" sz="1000" b="1">
                  <a:solidFill>
                    <a:srgbClr val="0033CC"/>
                  </a:solidFill>
                  <a:cs typeface="Arial" charset="0"/>
                </a:rPr>
                <a:t>(Keane)</a:t>
              </a:r>
            </a:p>
          </p:txBody>
        </p:sp>
        <p:sp>
          <p:nvSpPr>
            <p:cNvPr id="39968" name="Text Box 33"/>
            <p:cNvSpPr txBox="1">
              <a:spLocks noChangeArrowheads="1"/>
            </p:cNvSpPr>
            <p:nvPr/>
          </p:nvSpPr>
          <p:spPr bwMode="auto">
            <a:xfrm>
              <a:off x="2138363" y="4403725"/>
              <a:ext cx="710451" cy="5078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sz="900" b="1">
                  <a:cs typeface="Arial" charset="0"/>
                </a:rPr>
                <a:t>Director,</a:t>
              </a:r>
            </a:p>
            <a:p>
              <a:r>
                <a:rPr lang="en-US" sz="900" b="1">
                  <a:cs typeface="Arial" charset="0"/>
                </a:rPr>
                <a:t>In-Patient</a:t>
              </a:r>
            </a:p>
            <a:p>
              <a:r>
                <a:rPr lang="en-US" sz="900" b="1">
                  <a:cs typeface="Arial" charset="0"/>
                </a:rPr>
                <a:t>Services</a:t>
              </a:r>
            </a:p>
          </p:txBody>
        </p:sp>
        <p:sp>
          <p:nvSpPr>
            <p:cNvPr id="39969" name="Line 34"/>
            <p:cNvSpPr>
              <a:spLocks noChangeShapeType="1"/>
            </p:cNvSpPr>
            <p:nvPr/>
          </p:nvSpPr>
          <p:spPr bwMode="auto">
            <a:xfrm flipV="1">
              <a:off x="5213350" y="4264025"/>
              <a:ext cx="0" cy="655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Line 35"/>
            <p:cNvSpPr>
              <a:spLocks noChangeShapeType="1"/>
            </p:cNvSpPr>
            <p:nvPr/>
          </p:nvSpPr>
          <p:spPr bwMode="auto">
            <a:xfrm flipV="1">
              <a:off x="5064125" y="4264025"/>
              <a:ext cx="0" cy="63023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Text Box 36"/>
            <p:cNvSpPr txBox="1">
              <a:spLocks noChangeArrowheads="1"/>
            </p:cNvSpPr>
            <p:nvPr/>
          </p:nvSpPr>
          <p:spPr bwMode="auto">
            <a:xfrm>
              <a:off x="4500563" y="4568825"/>
              <a:ext cx="530915" cy="2308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rgbClr val="CC3300"/>
                  </a:solidFill>
                  <a:cs typeface="Arial" charset="0"/>
                </a:rPr>
                <a:t>Keane</a:t>
              </a:r>
            </a:p>
          </p:txBody>
        </p:sp>
        <p:sp>
          <p:nvSpPr>
            <p:cNvPr id="39972" name="Text Box 37"/>
            <p:cNvSpPr txBox="1">
              <a:spLocks noChangeArrowheads="1"/>
            </p:cNvSpPr>
            <p:nvPr/>
          </p:nvSpPr>
          <p:spPr bwMode="auto">
            <a:xfrm>
              <a:off x="5135563" y="4437063"/>
              <a:ext cx="710451" cy="5078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sz="900" b="1">
                  <a:cs typeface="Arial" charset="0"/>
                </a:rPr>
                <a:t>Director,</a:t>
              </a:r>
            </a:p>
            <a:p>
              <a:r>
                <a:rPr lang="en-US" sz="900" b="1">
                  <a:cs typeface="Arial" charset="0"/>
                </a:rPr>
                <a:t>In-Patient</a:t>
              </a:r>
            </a:p>
            <a:p>
              <a:r>
                <a:rPr lang="en-US" sz="900" b="1">
                  <a:cs typeface="Arial" charset="0"/>
                </a:rPr>
                <a:t>Services</a:t>
              </a:r>
            </a:p>
          </p:txBody>
        </p:sp>
        <p:sp>
          <p:nvSpPr>
            <p:cNvPr id="39973" name="Line 38"/>
            <p:cNvSpPr>
              <a:spLocks noChangeShapeType="1"/>
            </p:cNvSpPr>
            <p:nvPr/>
          </p:nvSpPr>
          <p:spPr bwMode="auto">
            <a:xfrm flipV="1">
              <a:off x="7426325" y="4264025"/>
              <a:ext cx="0" cy="655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Line 39"/>
            <p:cNvSpPr>
              <a:spLocks noChangeShapeType="1"/>
            </p:cNvSpPr>
            <p:nvPr/>
          </p:nvSpPr>
          <p:spPr bwMode="auto">
            <a:xfrm flipV="1">
              <a:off x="7269163" y="4264025"/>
              <a:ext cx="0" cy="63023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Text Box 40"/>
            <p:cNvSpPr txBox="1">
              <a:spLocks noChangeArrowheads="1"/>
            </p:cNvSpPr>
            <p:nvPr/>
          </p:nvSpPr>
          <p:spPr bwMode="auto">
            <a:xfrm>
              <a:off x="6705600" y="4568825"/>
              <a:ext cx="530915" cy="2308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rgbClr val="CC3300"/>
                  </a:solidFill>
                  <a:cs typeface="Arial" charset="0"/>
                </a:rPr>
                <a:t>Keane</a:t>
              </a:r>
            </a:p>
          </p:txBody>
        </p:sp>
        <p:sp>
          <p:nvSpPr>
            <p:cNvPr id="39976" name="Text Box 41"/>
            <p:cNvSpPr txBox="1">
              <a:spLocks noChangeArrowheads="1"/>
            </p:cNvSpPr>
            <p:nvPr/>
          </p:nvSpPr>
          <p:spPr bwMode="auto">
            <a:xfrm>
              <a:off x="7380288" y="4325938"/>
              <a:ext cx="1257075" cy="6463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900" b="1">
                  <a:cs typeface="Arial" charset="0"/>
                </a:rPr>
                <a:t>Director, In-Patient</a:t>
              </a:r>
            </a:p>
            <a:p>
              <a:r>
                <a:rPr lang="en-US" sz="900" b="1">
                  <a:cs typeface="Arial" charset="0"/>
                </a:rPr>
                <a:t> Services</a:t>
              </a:r>
            </a:p>
            <a:p>
              <a:pPr>
                <a:buFontTx/>
                <a:buChar char="•"/>
              </a:pPr>
              <a:r>
                <a:rPr lang="en-US" sz="900" b="1">
                  <a:cs typeface="Arial" charset="0"/>
                </a:rPr>
                <a:t>Staff</a:t>
              </a:r>
            </a:p>
            <a:p>
              <a:pPr>
                <a:buFontTx/>
                <a:buChar char="•"/>
              </a:pPr>
              <a:r>
                <a:rPr lang="en-US" sz="900" b="1">
                  <a:cs typeface="Arial" charset="0"/>
                </a:rPr>
                <a:t>Case Mgt</a:t>
              </a:r>
            </a:p>
          </p:txBody>
        </p:sp>
        <p:sp>
          <p:nvSpPr>
            <p:cNvPr id="39977" name="Text Box 42"/>
            <p:cNvSpPr txBox="1">
              <a:spLocks noChangeArrowheads="1"/>
            </p:cNvSpPr>
            <p:nvPr/>
          </p:nvSpPr>
          <p:spPr bwMode="auto">
            <a:xfrm>
              <a:off x="5867400" y="3276600"/>
              <a:ext cx="742511" cy="5078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900" b="1">
                  <a:cs typeface="Arial" charset="0"/>
                </a:rPr>
                <a:t>Threshold</a:t>
              </a:r>
            </a:p>
            <a:p>
              <a:pPr algn="ctr"/>
              <a:r>
                <a:rPr lang="en-US" sz="900" b="1">
                  <a:cs typeface="Arial" charset="0"/>
                </a:rPr>
                <a:t>Alert</a:t>
              </a:r>
            </a:p>
            <a:p>
              <a:pPr algn="ctr"/>
              <a:r>
                <a:rPr lang="en-US" sz="900" b="1">
                  <a:cs typeface="Arial" charset="0"/>
                </a:rPr>
                <a:t>Message</a:t>
              </a:r>
            </a:p>
          </p:txBody>
        </p:sp>
        <p:sp>
          <p:nvSpPr>
            <p:cNvPr id="39978" name="Text Box 43"/>
            <p:cNvSpPr txBox="1">
              <a:spLocks noChangeArrowheads="1"/>
            </p:cNvSpPr>
            <p:nvPr/>
          </p:nvSpPr>
          <p:spPr bwMode="auto">
            <a:xfrm>
              <a:off x="5865813" y="4968875"/>
              <a:ext cx="742511" cy="5078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900" b="1">
                  <a:cs typeface="Arial" charset="0"/>
                </a:rPr>
                <a:t>Threshold</a:t>
              </a:r>
            </a:p>
            <a:p>
              <a:pPr algn="ctr"/>
              <a:r>
                <a:rPr lang="en-US" sz="900" b="1">
                  <a:cs typeface="Arial" charset="0"/>
                </a:rPr>
                <a:t>Alert</a:t>
              </a:r>
            </a:p>
            <a:p>
              <a:pPr algn="ctr"/>
              <a:r>
                <a:rPr lang="en-US" sz="900" b="1">
                  <a:cs typeface="Arial" charset="0"/>
                </a:rPr>
                <a:t>Message</a:t>
              </a:r>
            </a:p>
          </p:txBody>
        </p:sp>
        <p:sp>
          <p:nvSpPr>
            <p:cNvPr id="39979" name="Line 44"/>
            <p:cNvSpPr>
              <a:spLocks noChangeShapeType="1"/>
            </p:cNvSpPr>
            <p:nvPr/>
          </p:nvSpPr>
          <p:spPr bwMode="auto">
            <a:xfrm>
              <a:off x="7869238" y="5599113"/>
              <a:ext cx="1076325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Text Box 45"/>
            <p:cNvSpPr txBox="1">
              <a:spLocks noChangeArrowheads="1"/>
            </p:cNvSpPr>
            <p:nvPr/>
          </p:nvSpPr>
          <p:spPr bwMode="auto">
            <a:xfrm>
              <a:off x="7815263" y="5418138"/>
              <a:ext cx="954107" cy="5078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900" b="1">
                  <a:solidFill>
                    <a:srgbClr val="CC3300"/>
                  </a:solidFill>
                  <a:cs typeface="Arial" charset="0"/>
                </a:rPr>
                <a:t>Changes in </a:t>
              </a:r>
            </a:p>
            <a:p>
              <a:pPr algn="ctr"/>
              <a:r>
                <a:rPr lang="en-US" sz="900" b="1">
                  <a:solidFill>
                    <a:srgbClr val="CC3300"/>
                  </a:solidFill>
                  <a:cs typeface="Arial" charset="0"/>
                </a:rPr>
                <a:t>Patient Status</a:t>
              </a:r>
            </a:p>
            <a:p>
              <a:pPr algn="ctr"/>
              <a:r>
                <a:rPr lang="en-US" sz="900" b="1">
                  <a:solidFill>
                    <a:srgbClr val="0033CC"/>
                  </a:solidFill>
                  <a:cs typeface="Arial" charset="0"/>
                </a:rPr>
                <a:t>(Keane)</a:t>
              </a:r>
            </a:p>
          </p:txBody>
        </p:sp>
        <p:sp>
          <p:nvSpPr>
            <p:cNvPr id="39981" name="Line 46"/>
            <p:cNvSpPr>
              <a:spLocks noChangeShapeType="1"/>
            </p:cNvSpPr>
            <p:nvPr/>
          </p:nvSpPr>
          <p:spPr bwMode="auto">
            <a:xfrm flipV="1">
              <a:off x="7464425" y="6032500"/>
              <a:ext cx="0" cy="655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Line 47"/>
            <p:cNvSpPr>
              <a:spLocks noChangeShapeType="1"/>
            </p:cNvSpPr>
            <p:nvPr/>
          </p:nvSpPr>
          <p:spPr bwMode="auto">
            <a:xfrm flipV="1">
              <a:off x="7283450" y="6032500"/>
              <a:ext cx="0" cy="63023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Text Box 48"/>
            <p:cNvSpPr txBox="1">
              <a:spLocks noChangeArrowheads="1"/>
            </p:cNvSpPr>
            <p:nvPr/>
          </p:nvSpPr>
          <p:spPr bwMode="auto">
            <a:xfrm>
              <a:off x="6719888" y="6337300"/>
              <a:ext cx="530915" cy="2308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rgbClr val="CC3300"/>
                  </a:solidFill>
                  <a:cs typeface="Arial" charset="0"/>
                </a:rPr>
                <a:t>Keane</a:t>
              </a:r>
            </a:p>
          </p:txBody>
        </p:sp>
        <p:sp>
          <p:nvSpPr>
            <p:cNvPr id="39984" name="Text Box 49"/>
            <p:cNvSpPr txBox="1">
              <a:spLocks noChangeArrowheads="1"/>
            </p:cNvSpPr>
            <p:nvPr/>
          </p:nvSpPr>
          <p:spPr bwMode="auto">
            <a:xfrm>
              <a:off x="7462838" y="6051550"/>
              <a:ext cx="1257075" cy="6463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900" b="1">
                  <a:cs typeface="Arial" charset="0"/>
                </a:rPr>
                <a:t>Director, In-Patient</a:t>
              </a:r>
            </a:p>
            <a:p>
              <a:r>
                <a:rPr lang="en-US" sz="900" b="1">
                  <a:cs typeface="Arial" charset="0"/>
                </a:rPr>
                <a:t> Services</a:t>
              </a:r>
            </a:p>
            <a:p>
              <a:pPr>
                <a:buFontTx/>
                <a:buChar char="•"/>
              </a:pPr>
              <a:r>
                <a:rPr lang="en-US" sz="900" b="1">
                  <a:cs typeface="Arial" charset="0"/>
                </a:rPr>
                <a:t>Staff</a:t>
              </a:r>
            </a:p>
            <a:p>
              <a:pPr>
                <a:buFontTx/>
                <a:buChar char="•"/>
              </a:pPr>
              <a:r>
                <a:rPr lang="en-US" sz="900" b="1">
                  <a:cs typeface="Arial" charset="0"/>
                </a:rPr>
                <a:t>Case Mgt</a:t>
              </a:r>
            </a:p>
          </p:txBody>
        </p:sp>
        <p:sp>
          <p:nvSpPr>
            <p:cNvPr id="39985" name="Line 50"/>
            <p:cNvSpPr>
              <a:spLocks noChangeShapeType="1"/>
            </p:cNvSpPr>
            <p:nvPr/>
          </p:nvSpPr>
          <p:spPr bwMode="auto">
            <a:xfrm>
              <a:off x="5956300" y="3925888"/>
              <a:ext cx="8159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Text Box 51"/>
            <p:cNvSpPr txBox="1">
              <a:spLocks noChangeArrowheads="1"/>
            </p:cNvSpPr>
            <p:nvPr/>
          </p:nvSpPr>
          <p:spPr bwMode="auto">
            <a:xfrm>
              <a:off x="5943600" y="3733800"/>
              <a:ext cx="742511" cy="5078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900" b="1">
                  <a:cs typeface="Arial" charset="0"/>
                </a:rPr>
                <a:t>Potential</a:t>
              </a:r>
            </a:p>
            <a:p>
              <a:pPr algn="ctr"/>
              <a:r>
                <a:rPr lang="en-US" sz="900" b="1">
                  <a:cs typeface="Arial" charset="0"/>
                </a:rPr>
                <a:t>Discharge</a:t>
              </a:r>
            </a:p>
            <a:p>
              <a:pPr algn="ctr"/>
              <a:r>
                <a:rPr lang="en-US" sz="900" b="1">
                  <a:cs typeface="Arial" charset="0"/>
                </a:rPr>
                <a:t>Patients</a:t>
              </a:r>
            </a:p>
          </p:txBody>
        </p:sp>
        <p:sp>
          <p:nvSpPr>
            <p:cNvPr id="39987" name="Rectangle 52"/>
            <p:cNvSpPr>
              <a:spLocks noChangeArrowheads="1"/>
            </p:cNvSpPr>
            <p:nvPr/>
          </p:nvSpPr>
          <p:spPr bwMode="auto">
            <a:xfrm>
              <a:off x="827088" y="1252537"/>
              <a:ext cx="973137" cy="10604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pPr algn="ctr"/>
              <a:r>
                <a:rPr lang="en-US" sz="1100" b="1">
                  <a:cs typeface="Arial" charset="0"/>
                </a:rPr>
                <a:t>ESTABLISH</a:t>
              </a:r>
            </a:p>
            <a:p>
              <a:pPr algn="ctr"/>
              <a:r>
                <a:rPr lang="en-US" sz="1100" b="1">
                  <a:cs typeface="Arial" charset="0"/>
                </a:rPr>
                <a:t>SEASONAL</a:t>
              </a:r>
            </a:p>
            <a:p>
              <a:pPr algn="ctr"/>
              <a:r>
                <a:rPr lang="en-US" sz="1100" b="1">
                  <a:cs typeface="Arial" charset="0"/>
                </a:rPr>
                <a:t>CENSUS</a:t>
              </a:r>
            </a:p>
            <a:p>
              <a:pPr algn="ctr"/>
              <a:r>
                <a:rPr lang="en-US" sz="1100" b="1">
                  <a:cs typeface="Arial" charset="0"/>
                </a:rPr>
                <a:t>ACTION</a:t>
              </a:r>
            </a:p>
            <a:p>
              <a:pPr algn="ctr"/>
              <a:r>
                <a:rPr lang="en-US" sz="1100" b="1">
                  <a:cs typeface="Arial" charset="0"/>
                </a:rPr>
                <a:t>THRESHOLD</a:t>
              </a:r>
            </a:p>
            <a:p>
              <a:pPr algn="ctr"/>
              <a:endParaRPr lang="en-US" sz="1100" b="1">
                <a:cs typeface="Arial" charset="0"/>
              </a:endParaRPr>
            </a:p>
          </p:txBody>
        </p:sp>
        <p:sp>
          <p:nvSpPr>
            <p:cNvPr id="39988" name="Line 53"/>
            <p:cNvSpPr>
              <a:spLocks noChangeShapeType="1"/>
            </p:cNvSpPr>
            <p:nvPr/>
          </p:nvSpPr>
          <p:spPr bwMode="auto">
            <a:xfrm flipV="1">
              <a:off x="1327150" y="2287587"/>
              <a:ext cx="0" cy="655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Line 54"/>
            <p:cNvSpPr>
              <a:spLocks noChangeShapeType="1"/>
            </p:cNvSpPr>
            <p:nvPr/>
          </p:nvSpPr>
          <p:spPr bwMode="auto">
            <a:xfrm flipV="1">
              <a:off x="1185863" y="2287587"/>
              <a:ext cx="0" cy="630238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Text Box 55"/>
            <p:cNvSpPr txBox="1">
              <a:spLocks noChangeArrowheads="1"/>
            </p:cNvSpPr>
            <p:nvPr/>
          </p:nvSpPr>
          <p:spPr bwMode="auto">
            <a:xfrm>
              <a:off x="622300" y="2732087"/>
              <a:ext cx="530915" cy="2308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rgbClr val="CC3300"/>
                  </a:solidFill>
                  <a:cs typeface="Arial" charset="0"/>
                </a:rPr>
                <a:t>Keane</a:t>
              </a:r>
            </a:p>
          </p:txBody>
        </p:sp>
        <p:sp>
          <p:nvSpPr>
            <p:cNvPr id="39991" name="Text Box 56"/>
            <p:cNvSpPr txBox="1">
              <a:spLocks noChangeArrowheads="1"/>
            </p:cNvSpPr>
            <p:nvPr/>
          </p:nvSpPr>
          <p:spPr bwMode="auto">
            <a:xfrm>
              <a:off x="1293813" y="2446337"/>
              <a:ext cx="710451" cy="5078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sz="900" b="1">
                  <a:cs typeface="Arial" charset="0"/>
                </a:rPr>
                <a:t>Director,</a:t>
              </a:r>
            </a:p>
            <a:p>
              <a:r>
                <a:rPr lang="en-US" sz="900" b="1">
                  <a:cs typeface="Arial" charset="0"/>
                </a:rPr>
                <a:t>In-Patient</a:t>
              </a:r>
            </a:p>
            <a:p>
              <a:r>
                <a:rPr lang="en-US" sz="900" b="1">
                  <a:cs typeface="Arial" charset="0"/>
                </a:rPr>
                <a:t>Services</a:t>
              </a:r>
            </a:p>
          </p:txBody>
        </p:sp>
        <p:sp>
          <p:nvSpPr>
            <p:cNvPr id="39992" name="Line 57"/>
            <p:cNvSpPr>
              <a:spLocks noChangeShapeType="1"/>
            </p:cNvSpPr>
            <p:nvPr/>
          </p:nvSpPr>
          <p:spPr bwMode="auto">
            <a:xfrm>
              <a:off x="-6350" y="1516062"/>
              <a:ext cx="8763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Text Box 58"/>
            <p:cNvSpPr txBox="1">
              <a:spLocks noChangeArrowheads="1"/>
            </p:cNvSpPr>
            <p:nvPr/>
          </p:nvSpPr>
          <p:spPr bwMode="auto">
            <a:xfrm>
              <a:off x="6350" y="1316037"/>
              <a:ext cx="691215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sz="900" b="1">
                  <a:cs typeface="Arial" charset="0"/>
                </a:rPr>
                <a:t>Seasonal</a:t>
              </a:r>
            </a:p>
            <a:p>
              <a:r>
                <a:rPr lang="en-US" sz="900" b="1">
                  <a:cs typeface="Arial" charset="0"/>
                </a:rPr>
                <a:t>Events</a:t>
              </a:r>
            </a:p>
          </p:txBody>
        </p:sp>
        <p:sp>
          <p:nvSpPr>
            <p:cNvPr id="39994" name="Line 59"/>
            <p:cNvSpPr>
              <a:spLocks noChangeShapeType="1"/>
            </p:cNvSpPr>
            <p:nvPr/>
          </p:nvSpPr>
          <p:spPr bwMode="auto">
            <a:xfrm>
              <a:off x="-6350" y="1785937"/>
              <a:ext cx="8763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Text Box 60"/>
            <p:cNvSpPr txBox="1">
              <a:spLocks noChangeArrowheads="1"/>
            </p:cNvSpPr>
            <p:nvPr/>
          </p:nvSpPr>
          <p:spPr bwMode="auto">
            <a:xfrm>
              <a:off x="57150" y="1585912"/>
              <a:ext cx="601447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sz="900" b="1">
                  <a:cs typeface="Arial" charset="0"/>
                </a:rPr>
                <a:t>Current</a:t>
              </a:r>
            </a:p>
            <a:p>
              <a:r>
                <a:rPr lang="en-US" sz="900" b="1">
                  <a:cs typeface="Arial" charset="0"/>
                </a:rPr>
                <a:t>Census</a:t>
              </a:r>
            </a:p>
          </p:txBody>
        </p:sp>
        <p:sp>
          <p:nvSpPr>
            <p:cNvPr id="39996" name="Line 61"/>
            <p:cNvSpPr>
              <a:spLocks noChangeShapeType="1"/>
            </p:cNvSpPr>
            <p:nvPr/>
          </p:nvSpPr>
          <p:spPr bwMode="auto">
            <a:xfrm>
              <a:off x="-6350" y="2135187"/>
              <a:ext cx="8763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7" name="Text Box 62"/>
            <p:cNvSpPr txBox="1">
              <a:spLocks noChangeArrowheads="1"/>
            </p:cNvSpPr>
            <p:nvPr/>
          </p:nvSpPr>
          <p:spPr bwMode="auto">
            <a:xfrm>
              <a:off x="0" y="1981200"/>
              <a:ext cx="768159" cy="5078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sz="900" b="1">
                  <a:cs typeface="Arial" charset="0"/>
                </a:rPr>
                <a:t>Forecast</a:t>
              </a:r>
            </a:p>
            <a:p>
              <a:pPr>
                <a:buFontTx/>
                <a:buChar char="-"/>
              </a:pPr>
              <a:r>
                <a:rPr lang="en-US" sz="900" b="1">
                  <a:cs typeface="Arial" charset="0"/>
                </a:rPr>
                <a:t>Surgery</a:t>
              </a:r>
            </a:p>
            <a:p>
              <a:pPr>
                <a:buFontTx/>
                <a:buChar char="-"/>
              </a:pPr>
              <a:r>
                <a:rPr lang="en-US" sz="900" b="1">
                  <a:cs typeface="Arial" charset="0"/>
                </a:rPr>
                <a:t>Deliveries</a:t>
              </a:r>
            </a:p>
          </p:txBody>
        </p:sp>
        <p:sp>
          <p:nvSpPr>
            <p:cNvPr id="39998" name="Line 63"/>
            <p:cNvSpPr>
              <a:spLocks noChangeShapeType="1"/>
            </p:cNvSpPr>
            <p:nvPr/>
          </p:nvSpPr>
          <p:spPr bwMode="auto">
            <a:xfrm>
              <a:off x="1984375" y="1739900"/>
              <a:ext cx="138113" cy="1635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9" name="Line 64"/>
            <p:cNvSpPr>
              <a:spLocks noChangeShapeType="1"/>
            </p:cNvSpPr>
            <p:nvPr/>
          </p:nvSpPr>
          <p:spPr bwMode="auto">
            <a:xfrm>
              <a:off x="5764213" y="5610225"/>
              <a:ext cx="1076325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0" name="Text Box 65"/>
            <p:cNvSpPr txBox="1">
              <a:spLocks noChangeArrowheads="1"/>
            </p:cNvSpPr>
            <p:nvPr/>
          </p:nvSpPr>
          <p:spPr bwMode="auto">
            <a:xfrm>
              <a:off x="5710238" y="5429250"/>
              <a:ext cx="954108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900" b="1">
                  <a:solidFill>
                    <a:srgbClr val="CC3300"/>
                  </a:solidFill>
                  <a:cs typeface="Arial" charset="0"/>
                </a:rPr>
                <a:t>Current </a:t>
              </a:r>
            </a:p>
            <a:p>
              <a:pPr algn="ctr"/>
              <a:r>
                <a:rPr lang="en-US" sz="900" b="1">
                  <a:solidFill>
                    <a:srgbClr val="CC3300"/>
                  </a:solidFill>
                  <a:cs typeface="Arial" charset="0"/>
                </a:rPr>
                <a:t>Patient Status</a:t>
              </a:r>
            </a:p>
          </p:txBody>
        </p:sp>
        <p:sp>
          <p:nvSpPr>
            <p:cNvPr id="40001" name="Text Box 66"/>
            <p:cNvSpPr txBox="1">
              <a:spLocks noChangeArrowheads="1"/>
            </p:cNvSpPr>
            <p:nvPr/>
          </p:nvSpPr>
          <p:spPr bwMode="auto">
            <a:xfrm>
              <a:off x="8077200" y="1930569"/>
              <a:ext cx="1050288" cy="6463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sz="900" b="1" u="sng">
                  <a:solidFill>
                    <a:srgbClr val="006600"/>
                  </a:solidFill>
                  <a:cs typeface="Arial" charset="0"/>
                </a:rPr>
                <a:t>Decision Points</a:t>
              </a:r>
            </a:p>
            <a:p>
              <a:pPr>
                <a:buFontTx/>
                <a:buChar char="•"/>
              </a:pPr>
              <a:r>
                <a:rPr lang="en-US" sz="900" b="1">
                  <a:solidFill>
                    <a:srgbClr val="006600"/>
                  </a:solidFill>
                  <a:cs typeface="Arial" charset="0"/>
                </a:rPr>
                <a:t>Pre-Admit</a:t>
              </a:r>
            </a:p>
            <a:p>
              <a:pPr>
                <a:buFontTx/>
                <a:buChar char="•"/>
              </a:pPr>
              <a:r>
                <a:rPr lang="en-US" sz="900" b="1">
                  <a:solidFill>
                    <a:srgbClr val="006600"/>
                  </a:solidFill>
                  <a:cs typeface="Arial" charset="0"/>
                </a:rPr>
                <a:t>ASD </a:t>
              </a:r>
            </a:p>
            <a:p>
              <a:pPr>
                <a:buFontTx/>
                <a:buChar char="•"/>
              </a:pPr>
              <a:r>
                <a:rPr lang="en-US" sz="900" b="1">
                  <a:solidFill>
                    <a:srgbClr val="006600"/>
                  </a:solidFill>
                  <a:cs typeface="Arial" charset="0"/>
                </a:rPr>
                <a:t>ER</a:t>
              </a:r>
            </a:p>
          </p:txBody>
        </p:sp>
        <p:sp>
          <p:nvSpPr>
            <p:cNvPr id="40002" name="Freeform 67"/>
            <p:cNvSpPr>
              <a:spLocks/>
            </p:cNvSpPr>
            <p:nvPr/>
          </p:nvSpPr>
          <p:spPr bwMode="auto">
            <a:xfrm>
              <a:off x="3973513" y="3452813"/>
              <a:ext cx="1519237" cy="1924050"/>
            </a:xfrm>
            <a:custGeom>
              <a:avLst/>
              <a:gdLst>
                <a:gd name="T0" fmla="*/ 0 w 608"/>
                <a:gd name="T1" fmla="*/ 0 h 1250"/>
                <a:gd name="T2" fmla="*/ 54 w 608"/>
                <a:gd name="T3" fmla="*/ 93 h 1250"/>
                <a:gd name="T4" fmla="*/ 54 w 608"/>
                <a:gd name="T5" fmla="*/ 1250 h 1250"/>
                <a:gd name="T6" fmla="*/ 608 w 608"/>
                <a:gd name="T7" fmla="*/ 1250 h 12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8"/>
                <a:gd name="T13" fmla="*/ 0 h 1250"/>
                <a:gd name="T14" fmla="*/ 608 w 608"/>
                <a:gd name="T15" fmla="*/ 1250 h 1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8" h="1250">
                  <a:moveTo>
                    <a:pt x="0" y="0"/>
                  </a:moveTo>
                  <a:lnTo>
                    <a:pt x="54" y="93"/>
                  </a:lnTo>
                  <a:lnTo>
                    <a:pt x="54" y="1250"/>
                  </a:lnTo>
                  <a:lnTo>
                    <a:pt x="608" y="125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prstDash val="sysDot"/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Text Box 68"/>
            <p:cNvSpPr txBox="1">
              <a:spLocks noChangeArrowheads="1"/>
            </p:cNvSpPr>
            <p:nvPr/>
          </p:nvSpPr>
          <p:spPr bwMode="auto">
            <a:xfrm>
              <a:off x="4270375" y="5200650"/>
              <a:ext cx="986168" cy="6463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900" b="1">
                  <a:solidFill>
                    <a:srgbClr val="CC3300"/>
                  </a:solidFill>
                  <a:cs typeface="Arial" charset="0"/>
                </a:rPr>
                <a:t>Instantaneous</a:t>
              </a:r>
            </a:p>
            <a:p>
              <a:pPr algn="ctr"/>
              <a:r>
                <a:rPr lang="en-US" sz="900" b="1">
                  <a:solidFill>
                    <a:srgbClr val="CC3300"/>
                  </a:solidFill>
                  <a:cs typeface="Arial" charset="0"/>
                </a:rPr>
                <a:t>Census Status</a:t>
              </a:r>
            </a:p>
            <a:p>
              <a:pPr algn="ctr"/>
              <a:r>
                <a:rPr lang="en-US" sz="900" b="1">
                  <a:solidFill>
                    <a:srgbClr val="CC3300"/>
                  </a:solidFill>
                  <a:cs typeface="Arial" charset="0"/>
                </a:rPr>
                <a:t>≥Threshold</a:t>
              </a:r>
            </a:p>
            <a:p>
              <a:pPr algn="ctr"/>
              <a:r>
                <a:rPr lang="en-US" sz="900" b="1">
                  <a:solidFill>
                    <a:srgbClr val="0033CC"/>
                  </a:solidFill>
                  <a:cs typeface="Arial" charset="0"/>
                </a:rPr>
                <a:t>(Bed Control)</a:t>
              </a:r>
            </a:p>
          </p:txBody>
        </p:sp>
        <p:sp>
          <p:nvSpPr>
            <p:cNvPr id="40004" name="Rectangle 69"/>
            <p:cNvSpPr>
              <a:spLocks noChangeArrowheads="1"/>
            </p:cNvSpPr>
            <p:nvPr/>
          </p:nvSpPr>
          <p:spPr bwMode="auto">
            <a:xfrm>
              <a:off x="6751638" y="1273344"/>
              <a:ext cx="1069975" cy="10890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pPr algn="ctr"/>
              <a:r>
                <a:rPr lang="en-US" sz="1100" b="1">
                  <a:cs typeface="Arial" charset="0"/>
                </a:rPr>
                <a:t>MANAGE</a:t>
              </a:r>
            </a:p>
            <a:p>
              <a:pPr algn="ctr"/>
              <a:r>
                <a:rPr lang="en-US" sz="1100" b="1">
                  <a:cs typeface="Arial" charset="0"/>
                </a:rPr>
                <a:t>ADMISSIONS</a:t>
              </a:r>
            </a:p>
          </p:txBody>
        </p:sp>
        <p:sp>
          <p:nvSpPr>
            <p:cNvPr id="40005" name="Line 70"/>
            <p:cNvSpPr>
              <a:spLocks noChangeShapeType="1"/>
            </p:cNvSpPr>
            <p:nvPr/>
          </p:nvSpPr>
          <p:spPr bwMode="auto">
            <a:xfrm flipV="1">
              <a:off x="7251700" y="2336969"/>
              <a:ext cx="0" cy="511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6" name="Line 71"/>
            <p:cNvSpPr>
              <a:spLocks noChangeShapeType="1"/>
            </p:cNvSpPr>
            <p:nvPr/>
          </p:nvSpPr>
          <p:spPr bwMode="auto">
            <a:xfrm flipV="1">
              <a:off x="7110413" y="2336969"/>
              <a:ext cx="0" cy="461963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7" name="Text Box 72"/>
            <p:cNvSpPr txBox="1">
              <a:spLocks noChangeArrowheads="1"/>
            </p:cNvSpPr>
            <p:nvPr/>
          </p:nvSpPr>
          <p:spPr bwMode="auto">
            <a:xfrm>
              <a:off x="6546850" y="2587794"/>
              <a:ext cx="530915" cy="2308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rgbClr val="CC3300"/>
                  </a:solidFill>
                  <a:cs typeface="Arial" charset="0"/>
                </a:rPr>
                <a:t>Keane</a:t>
              </a:r>
            </a:p>
          </p:txBody>
        </p:sp>
        <p:sp>
          <p:nvSpPr>
            <p:cNvPr id="40008" name="Text Box 73"/>
            <p:cNvSpPr txBox="1">
              <a:spLocks noChangeArrowheads="1"/>
            </p:cNvSpPr>
            <p:nvPr/>
          </p:nvSpPr>
          <p:spPr bwMode="auto">
            <a:xfrm>
              <a:off x="7202488" y="2387769"/>
              <a:ext cx="1257075" cy="5078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900" b="1">
                  <a:cs typeface="Arial" charset="0"/>
                </a:rPr>
                <a:t>Case Mgt</a:t>
              </a:r>
            </a:p>
            <a:p>
              <a:pPr>
                <a:buFontTx/>
                <a:buChar char="•"/>
              </a:pPr>
              <a:r>
                <a:rPr lang="en-US" sz="900" b="1">
                  <a:cs typeface="Arial" charset="0"/>
                </a:rPr>
                <a:t>Director, In-Patient</a:t>
              </a:r>
            </a:p>
            <a:p>
              <a:r>
                <a:rPr lang="en-US" sz="900" b="1">
                  <a:cs typeface="Arial" charset="0"/>
                </a:rPr>
                <a:t>  Services</a:t>
              </a:r>
            </a:p>
          </p:txBody>
        </p:sp>
        <p:sp>
          <p:nvSpPr>
            <p:cNvPr id="40009" name="Freeform 74"/>
            <p:cNvSpPr>
              <a:spLocks/>
            </p:cNvSpPr>
            <p:nvPr/>
          </p:nvSpPr>
          <p:spPr bwMode="auto">
            <a:xfrm>
              <a:off x="5664200" y="1828800"/>
              <a:ext cx="1041400" cy="1600200"/>
            </a:xfrm>
            <a:custGeom>
              <a:avLst/>
              <a:gdLst>
                <a:gd name="T0" fmla="*/ 0 w 685"/>
                <a:gd name="T1" fmla="*/ 1157 h 1157"/>
                <a:gd name="T2" fmla="*/ 98 w 685"/>
                <a:gd name="T3" fmla="*/ 1100 h 1157"/>
                <a:gd name="T4" fmla="*/ 98 w 685"/>
                <a:gd name="T5" fmla="*/ 0 h 1157"/>
                <a:gd name="T6" fmla="*/ 685 w 685"/>
                <a:gd name="T7" fmla="*/ 0 h 1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5"/>
                <a:gd name="T13" fmla="*/ 0 h 1157"/>
                <a:gd name="T14" fmla="*/ 685 w 685"/>
                <a:gd name="T15" fmla="*/ 1157 h 1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5" h="1157">
                  <a:moveTo>
                    <a:pt x="0" y="1157"/>
                  </a:moveTo>
                  <a:lnTo>
                    <a:pt x="98" y="1100"/>
                  </a:lnTo>
                  <a:lnTo>
                    <a:pt x="98" y="0"/>
                  </a:lnTo>
                  <a:lnTo>
                    <a:pt x="685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0" name="Line 75"/>
            <p:cNvSpPr>
              <a:spLocks noChangeShapeType="1"/>
            </p:cNvSpPr>
            <p:nvPr/>
          </p:nvSpPr>
          <p:spPr bwMode="auto">
            <a:xfrm>
              <a:off x="7835900" y="1833732"/>
              <a:ext cx="1143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1" name="Text Box 76"/>
            <p:cNvSpPr txBox="1">
              <a:spLocks noChangeArrowheads="1"/>
            </p:cNvSpPr>
            <p:nvPr/>
          </p:nvSpPr>
          <p:spPr bwMode="auto">
            <a:xfrm>
              <a:off x="7889875" y="1633707"/>
              <a:ext cx="901700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>
              <a:spAutoFit/>
            </a:bodyPr>
            <a:lstStyle/>
            <a:p>
              <a:pPr algn="ctr"/>
              <a:r>
                <a:rPr lang="en-US" sz="900" b="1">
                  <a:cs typeface="Arial" charset="0"/>
                </a:rPr>
                <a:t>Delayed</a:t>
              </a:r>
            </a:p>
            <a:p>
              <a:pPr algn="ctr"/>
              <a:r>
                <a:rPr lang="en-US" sz="900" b="1">
                  <a:cs typeface="Arial" charset="0"/>
                </a:rPr>
                <a:t>Admissions</a:t>
              </a:r>
            </a:p>
          </p:txBody>
        </p:sp>
        <p:sp>
          <p:nvSpPr>
            <p:cNvPr id="40012" name="Freeform 77"/>
            <p:cNvSpPr>
              <a:spLocks/>
            </p:cNvSpPr>
            <p:nvPr/>
          </p:nvSpPr>
          <p:spPr bwMode="auto">
            <a:xfrm>
              <a:off x="3965575" y="1524000"/>
              <a:ext cx="2740025" cy="1858962"/>
            </a:xfrm>
            <a:custGeom>
              <a:avLst/>
              <a:gdLst>
                <a:gd name="T0" fmla="*/ 0 w 1641"/>
                <a:gd name="T1" fmla="*/ 1272 h 1272"/>
                <a:gd name="T2" fmla="*/ 81 w 1641"/>
                <a:gd name="T3" fmla="*/ 1191 h 1272"/>
                <a:gd name="T4" fmla="*/ 81 w 1641"/>
                <a:gd name="T5" fmla="*/ 0 h 1272"/>
                <a:gd name="T6" fmla="*/ 1641 w 1641"/>
                <a:gd name="T7" fmla="*/ 0 h 1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1"/>
                <a:gd name="T13" fmla="*/ 0 h 1272"/>
                <a:gd name="T14" fmla="*/ 1641 w 1641"/>
                <a:gd name="T15" fmla="*/ 1272 h 1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1" h="1272">
                  <a:moveTo>
                    <a:pt x="0" y="1272"/>
                  </a:moveTo>
                  <a:lnTo>
                    <a:pt x="81" y="1191"/>
                  </a:lnTo>
                  <a:lnTo>
                    <a:pt x="81" y="0"/>
                  </a:lnTo>
                  <a:lnTo>
                    <a:pt x="1641" y="0"/>
                  </a:lnTo>
                </a:path>
              </a:pathLst>
            </a:custGeom>
            <a:noFill/>
            <a:ln w="28575">
              <a:solidFill>
                <a:srgbClr val="CC3300"/>
              </a:solidFill>
              <a:prstDash val="sysDot"/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3" name="Rectangle 78"/>
            <p:cNvSpPr>
              <a:spLocks noChangeArrowheads="1"/>
            </p:cNvSpPr>
            <p:nvPr/>
          </p:nvSpPr>
          <p:spPr bwMode="auto">
            <a:xfrm>
              <a:off x="2517775" y="1252537"/>
              <a:ext cx="985838" cy="11064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pPr algn="ctr"/>
              <a:r>
                <a:rPr lang="en-US" sz="1100" b="1">
                  <a:cs typeface="Arial" charset="0"/>
                </a:rPr>
                <a:t>ESTABLISH</a:t>
              </a:r>
            </a:p>
            <a:p>
              <a:pPr algn="ctr"/>
              <a:r>
                <a:rPr lang="en-US" sz="1100" b="1">
                  <a:cs typeface="Arial" charset="0"/>
                </a:rPr>
                <a:t>TEMP</a:t>
              </a:r>
            </a:p>
            <a:p>
              <a:pPr algn="ctr"/>
              <a:r>
                <a:rPr lang="en-US" sz="1100" b="1">
                  <a:cs typeface="Arial" charset="0"/>
                </a:rPr>
                <a:t>STAFFING</a:t>
              </a:r>
            </a:p>
            <a:p>
              <a:pPr algn="ctr"/>
              <a:r>
                <a:rPr lang="en-US" sz="1100" b="1">
                  <a:cs typeface="Arial" charset="0"/>
                </a:rPr>
                <a:t>PLAN</a:t>
              </a:r>
            </a:p>
          </p:txBody>
        </p:sp>
        <p:sp>
          <p:nvSpPr>
            <p:cNvPr id="40014" name="Line 79"/>
            <p:cNvSpPr>
              <a:spLocks noChangeShapeType="1"/>
            </p:cNvSpPr>
            <p:nvPr/>
          </p:nvSpPr>
          <p:spPr bwMode="auto">
            <a:xfrm flipV="1">
              <a:off x="3170238" y="2333625"/>
              <a:ext cx="0" cy="6556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5" name="Line 80"/>
            <p:cNvSpPr>
              <a:spLocks noChangeShapeType="1"/>
            </p:cNvSpPr>
            <p:nvPr/>
          </p:nvSpPr>
          <p:spPr bwMode="auto">
            <a:xfrm flipV="1">
              <a:off x="3028950" y="2333625"/>
              <a:ext cx="0" cy="630237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prstDash val="sysDot"/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6" name="Text Box 81"/>
            <p:cNvSpPr txBox="1">
              <a:spLocks noChangeArrowheads="1"/>
            </p:cNvSpPr>
            <p:nvPr/>
          </p:nvSpPr>
          <p:spPr bwMode="auto">
            <a:xfrm>
              <a:off x="2514600" y="2667000"/>
              <a:ext cx="530915" cy="2308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rgbClr val="CC3300"/>
                  </a:solidFill>
                  <a:cs typeface="Arial" charset="0"/>
                </a:rPr>
                <a:t>Keane</a:t>
              </a:r>
            </a:p>
          </p:txBody>
        </p:sp>
        <p:sp>
          <p:nvSpPr>
            <p:cNvPr id="40017" name="Text Box 82"/>
            <p:cNvSpPr txBox="1">
              <a:spLocks noChangeArrowheads="1"/>
            </p:cNvSpPr>
            <p:nvPr/>
          </p:nvSpPr>
          <p:spPr bwMode="auto">
            <a:xfrm>
              <a:off x="3124200" y="2471737"/>
              <a:ext cx="710451" cy="5078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sz="900" b="1">
                  <a:cs typeface="Arial" charset="0"/>
                </a:rPr>
                <a:t>Director,</a:t>
              </a:r>
            </a:p>
            <a:p>
              <a:r>
                <a:rPr lang="en-US" sz="900" b="1">
                  <a:cs typeface="Arial" charset="0"/>
                </a:rPr>
                <a:t>In-Patient</a:t>
              </a:r>
            </a:p>
            <a:p>
              <a:r>
                <a:rPr lang="en-US" sz="900" b="1">
                  <a:cs typeface="Arial" charset="0"/>
                </a:rPr>
                <a:t>Services</a:t>
              </a:r>
            </a:p>
          </p:txBody>
        </p:sp>
        <p:sp>
          <p:nvSpPr>
            <p:cNvPr id="40018" name="Line 83"/>
            <p:cNvSpPr>
              <a:spLocks noChangeShapeType="1"/>
            </p:cNvSpPr>
            <p:nvPr/>
          </p:nvSpPr>
          <p:spPr bwMode="auto">
            <a:xfrm>
              <a:off x="1797050" y="1712912"/>
              <a:ext cx="7159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9" name="Line 84"/>
            <p:cNvSpPr>
              <a:spLocks noChangeShapeType="1"/>
            </p:cNvSpPr>
            <p:nvPr/>
          </p:nvSpPr>
          <p:spPr bwMode="auto">
            <a:xfrm>
              <a:off x="3502025" y="1784350"/>
              <a:ext cx="1662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0" name="Text Box 85"/>
            <p:cNvSpPr txBox="1">
              <a:spLocks noChangeArrowheads="1"/>
            </p:cNvSpPr>
            <p:nvPr/>
          </p:nvSpPr>
          <p:spPr bwMode="auto">
            <a:xfrm>
              <a:off x="4114800" y="1633537"/>
              <a:ext cx="1184940" cy="7848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sz="900" b="1">
                  <a:cs typeface="Arial" charset="0"/>
                </a:rPr>
                <a:t>Temp Staffing</a:t>
              </a:r>
            </a:p>
            <a:p>
              <a:r>
                <a:rPr lang="en-US" sz="900" b="1">
                  <a:cs typeface="Arial" charset="0"/>
                </a:rPr>
                <a:t>Plan</a:t>
              </a:r>
            </a:p>
            <a:p>
              <a:r>
                <a:rPr lang="en-US" sz="900" b="1">
                  <a:solidFill>
                    <a:srgbClr val="0033CC"/>
                  </a:solidFill>
                  <a:cs typeface="Arial" charset="0"/>
                </a:rPr>
                <a:t>(Clin  Dirs, House-</a:t>
              </a:r>
            </a:p>
            <a:p>
              <a:r>
                <a:rPr lang="en-US" sz="900" b="1">
                  <a:solidFill>
                    <a:srgbClr val="0033CC"/>
                  </a:solidFill>
                  <a:cs typeface="Arial" charset="0"/>
                </a:rPr>
                <a:t>Keeping, Matman,</a:t>
              </a:r>
            </a:p>
            <a:p>
              <a:r>
                <a:rPr lang="en-US" sz="900" b="1">
                  <a:solidFill>
                    <a:srgbClr val="0033CC"/>
                  </a:solidFill>
                  <a:cs typeface="Arial" charset="0"/>
                </a:rPr>
                <a:t>Med Staff)</a:t>
              </a:r>
            </a:p>
          </p:txBody>
        </p:sp>
        <p:sp>
          <p:nvSpPr>
            <p:cNvPr id="40021" name="Text Box 86"/>
            <p:cNvSpPr txBox="1">
              <a:spLocks noChangeArrowheads="1"/>
            </p:cNvSpPr>
            <p:nvPr/>
          </p:nvSpPr>
          <p:spPr bwMode="auto">
            <a:xfrm>
              <a:off x="5846763" y="1627357"/>
              <a:ext cx="742511" cy="5078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900" b="1">
                  <a:cs typeface="Arial" charset="0"/>
                </a:rPr>
                <a:t>Threshold</a:t>
              </a:r>
            </a:p>
            <a:p>
              <a:pPr algn="ctr"/>
              <a:r>
                <a:rPr lang="en-US" sz="900" b="1">
                  <a:cs typeface="Arial" charset="0"/>
                </a:rPr>
                <a:t>Alert</a:t>
              </a:r>
            </a:p>
            <a:p>
              <a:pPr algn="ctr"/>
              <a:r>
                <a:rPr lang="en-US" sz="900" b="1">
                  <a:cs typeface="Arial" charset="0"/>
                </a:rPr>
                <a:t>Message</a:t>
              </a:r>
            </a:p>
          </p:txBody>
        </p:sp>
        <p:sp>
          <p:nvSpPr>
            <p:cNvPr id="40022" name="Text Box 87"/>
            <p:cNvSpPr txBox="1">
              <a:spLocks noChangeArrowheads="1"/>
            </p:cNvSpPr>
            <p:nvPr/>
          </p:nvSpPr>
          <p:spPr bwMode="auto">
            <a:xfrm>
              <a:off x="922338" y="2074862"/>
              <a:ext cx="736600" cy="22860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900"/>
                <a:t>PB-04-01</a:t>
              </a:r>
            </a:p>
          </p:txBody>
        </p:sp>
        <p:sp>
          <p:nvSpPr>
            <p:cNvPr id="40023" name="Text Box 88"/>
            <p:cNvSpPr txBox="1">
              <a:spLocks noChangeArrowheads="1"/>
            </p:cNvSpPr>
            <p:nvPr/>
          </p:nvSpPr>
          <p:spPr bwMode="auto">
            <a:xfrm>
              <a:off x="2608263" y="2119312"/>
              <a:ext cx="736600" cy="22860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900"/>
                <a:t>PB-04-02</a:t>
              </a:r>
            </a:p>
          </p:txBody>
        </p:sp>
        <p:sp>
          <p:nvSpPr>
            <p:cNvPr id="40024" name="Text Box 89"/>
            <p:cNvSpPr txBox="1">
              <a:spLocks noChangeArrowheads="1"/>
            </p:cNvSpPr>
            <p:nvPr/>
          </p:nvSpPr>
          <p:spPr bwMode="auto">
            <a:xfrm>
              <a:off x="1751013" y="3998913"/>
              <a:ext cx="736600" cy="22860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900"/>
                <a:t>PB-04-03</a:t>
              </a:r>
            </a:p>
          </p:txBody>
        </p:sp>
        <p:sp>
          <p:nvSpPr>
            <p:cNvPr id="40025" name="Text Box 90"/>
            <p:cNvSpPr txBox="1">
              <a:spLocks noChangeArrowheads="1"/>
            </p:cNvSpPr>
            <p:nvPr/>
          </p:nvSpPr>
          <p:spPr bwMode="auto">
            <a:xfrm>
              <a:off x="4667250" y="4041775"/>
              <a:ext cx="736600" cy="22860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900"/>
                <a:t>PB-04-03</a:t>
              </a:r>
            </a:p>
          </p:txBody>
        </p:sp>
        <p:sp>
          <p:nvSpPr>
            <p:cNvPr id="40026" name="Text Box 91"/>
            <p:cNvSpPr txBox="1">
              <a:spLocks noChangeArrowheads="1"/>
            </p:cNvSpPr>
            <p:nvPr/>
          </p:nvSpPr>
          <p:spPr bwMode="auto">
            <a:xfrm>
              <a:off x="6931025" y="2114719"/>
              <a:ext cx="736600" cy="22860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900"/>
                <a:t>PB-04-05</a:t>
              </a:r>
            </a:p>
          </p:txBody>
        </p:sp>
        <p:sp>
          <p:nvSpPr>
            <p:cNvPr id="40027" name="Text Box 92"/>
            <p:cNvSpPr txBox="1">
              <a:spLocks noChangeArrowheads="1"/>
            </p:cNvSpPr>
            <p:nvPr/>
          </p:nvSpPr>
          <p:spPr bwMode="auto">
            <a:xfrm>
              <a:off x="6946900" y="4013200"/>
              <a:ext cx="736600" cy="22860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900"/>
                <a:t>PB-04-06</a:t>
              </a:r>
            </a:p>
          </p:txBody>
        </p:sp>
        <p:sp>
          <p:nvSpPr>
            <p:cNvPr id="40028" name="Text Box 93"/>
            <p:cNvSpPr txBox="1">
              <a:spLocks noChangeArrowheads="1"/>
            </p:cNvSpPr>
            <p:nvPr/>
          </p:nvSpPr>
          <p:spPr bwMode="auto">
            <a:xfrm>
              <a:off x="7004050" y="5826125"/>
              <a:ext cx="736600" cy="22860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900"/>
                <a:t>PB-04-07</a:t>
              </a:r>
            </a:p>
          </p:txBody>
        </p:sp>
        <p:sp>
          <p:nvSpPr>
            <p:cNvPr id="40029" name="Text Box 94"/>
            <p:cNvSpPr txBox="1">
              <a:spLocks noChangeArrowheads="1"/>
            </p:cNvSpPr>
            <p:nvPr/>
          </p:nvSpPr>
          <p:spPr bwMode="auto">
            <a:xfrm>
              <a:off x="533400" y="2438400"/>
              <a:ext cx="617477" cy="24622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  <a:cs typeface="Arial" charset="0"/>
                </a:rPr>
                <a:t>P15-B1</a:t>
              </a:r>
            </a:p>
          </p:txBody>
        </p:sp>
        <p:sp>
          <p:nvSpPr>
            <p:cNvPr id="40030" name="Text Box 95"/>
            <p:cNvSpPr txBox="1">
              <a:spLocks noChangeArrowheads="1"/>
            </p:cNvSpPr>
            <p:nvPr/>
          </p:nvSpPr>
          <p:spPr bwMode="auto">
            <a:xfrm>
              <a:off x="2185988" y="2352675"/>
              <a:ext cx="617477" cy="24622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  <a:cs typeface="Arial" charset="0"/>
                </a:rPr>
                <a:t>P15-B2</a:t>
              </a:r>
            </a:p>
          </p:txBody>
        </p:sp>
        <p:sp>
          <p:nvSpPr>
            <p:cNvPr id="40031" name="Text Box 96"/>
            <p:cNvSpPr txBox="1">
              <a:spLocks noChangeArrowheads="1"/>
            </p:cNvSpPr>
            <p:nvPr/>
          </p:nvSpPr>
          <p:spPr bwMode="auto">
            <a:xfrm>
              <a:off x="4210050" y="4271963"/>
              <a:ext cx="617477" cy="24622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  <a:cs typeface="Arial" charset="0"/>
                </a:rPr>
                <a:t>P15-B4</a:t>
              </a:r>
            </a:p>
          </p:txBody>
        </p:sp>
        <p:sp>
          <p:nvSpPr>
            <p:cNvPr id="40032" name="Text Box 97"/>
            <p:cNvSpPr txBox="1">
              <a:spLocks noChangeArrowheads="1"/>
            </p:cNvSpPr>
            <p:nvPr/>
          </p:nvSpPr>
          <p:spPr bwMode="auto">
            <a:xfrm>
              <a:off x="1187450" y="4271963"/>
              <a:ext cx="617477" cy="24622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  <a:cs typeface="Arial" charset="0"/>
                </a:rPr>
                <a:t>P15-B3</a:t>
              </a:r>
            </a:p>
          </p:txBody>
        </p:sp>
        <p:sp>
          <p:nvSpPr>
            <p:cNvPr id="40033" name="Text Box 98"/>
            <p:cNvSpPr txBox="1">
              <a:spLocks noChangeArrowheads="1"/>
            </p:cNvSpPr>
            <p:nvPr/>
          </p:nvSpPr>
          <p:spPr bwMode="auto">
            <a:xfrm>
              <a:off x="6351588" y="2370307"/>
              <a:ext cx="617477" cy="24622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  <a:cs typeface="Arial" charset="0"/>
                </a:rPr>
                <a:t>P15-B5</a:t>
              </a:r>
            </a:p>
          </p:txBody>
        </p:sp>
        <p:sp>
          <p:nvSpPr>
            <p:cNvPr id="40034" name="Text Box 99"/>
            <p:cNvSpPr txBox="1">
              <a:spLocks noChangeArrowheads="1"/>
            </p:cNvSpPr>
            <p:nvPr/>
          </p:nvSpPr>
          <p:spPr bwMode="auto">
            <a:xfrm>
              <a:off x="6507163" y="4302125"/>
              <a:ext cx="617477" cy="24622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  <a:cs typeface="Arial" charset="0"/>
                </a:rPr>
                <a:t>P15-B6</a:t>
              </a:r>
            </a:p>
          </p:txBody>
        </p:sp>
        <p:sp>
          <p:nvSpPr>
            <p:cNvPr id="40035" name="Text Box 100"/>
            <p:cNvSpPr txBox="1">
              <a:spLocks noChangeArrowheads="1"/>
            </p:cNvSpPr>
            <p:nvPr/>
          </p:nvSpPr>
          <p:spPr bwMode="auto">
            <a:xfrm>
              <a:off x="6538913" y="6069013"/>
              <a:ext cx="617477" cy="24622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accent2"/>
                  </a:solidFill>
                  <a:cs typeface="Arial" charset="0"/>
                </a:rPr>
                <a:t>P15-B7</a:t>
              </a:r>
            </a:p>
          </p:txBody>
        </p:sp>
      </p:grpSp>
      <p:sp>
        <p:nvSpPr>
          <p:cNvPr id="39938" name="TextBox 100"/>
          <p:cNvSpPr txBox="1">
            <a:spLocks noChangeArrowheads="1"/>
          </p:cNvSpPr>
          <p:nvPr/>
        </p:nvSpPr>
        <p:spPr bwMode="auto">
          <a:xfrm>
            <a:off x="381000" y="457200"/>
            <a:ext cx="82486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Arial Black" pitchFamily="34" charset="0"/>
              </a:rPr>
              <a:t>Process Mapping for Non Repeatable Processes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  <a:latin typeface="Arial Black" pitchFamily="34" charset="0"/>
              </a:rPr>
              <a:t>Manage Hospital Census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0" y="6096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latin typeface="Arial Black" pitchFamily="34" charset="0"/>
              </a:rPr>
              <a:t>Defects Abound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" y="12192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400" smtClean="0"/>
              <a:t>45% of needed care is not received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22% of chronically ill adults report a “serious error”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	in their care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74% of chronically ill adults say the system needs “fundamental change” or “complete rebuilding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Case-mix adjusted hospital death rates vary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	400%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Resource use in the last six months of life varies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	&gt;500% among 77 top-rated US hospitals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There are about 240,000 preventable in-hospital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	deaths per year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17411" name="Slide Number Placeholder 4"/>
          <p:cNvSpPr txBox="1">
            <a:spLocks/>
          </p:cNvSpPr>
          <p:nvPr/>
        </p:nvSpPr>
        <p:spPr bwMode="auto">
          <a:xfrm>
            <a:off x="685800" y="5791200"/>
            <a:ext cx="579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Sources: HealthGrades; McGlynn, et al; Fisher and Wennberg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latin typeface="Arial Black" pitchFamily="34" charset="0"/>
              </a:rPr>
              <a:t>VSM for Laboratory Critical Process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925" y="2590800"/>
            <a:ext cx="895350" cy="977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REGISTER 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PATIENTS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1000" y="2590800"/>
            <a:ext cx="893763" cy="977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COLLECT PATIENT SAMPLES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4900" y="2590800"/>
            <a:ext cx="914400" cy="977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ENTER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LAB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ORDERS IN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LIS</a:t>
            </a:r>
          </a:p>
        </p:txBody>
      </p:sp>
      <p:sp>
        <p:nvSpPr>
          <p:cNvPr id="7" name="Rectangle 6"/>
          <p:cNvSpPr/>
          <p:nvPr/>
        </p:nvSpPr>
        <p:spPr>
          <a:xfrm>
            <a:off x="5889625" y="2590800"/>
            <a:ext cx="893763" cy="977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PROCESS PATIENT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SAMPLES</a:t>
            </a:r>
          </a:p>
        </p:txBody>
      </p:sp>
      <p:cxnSp>
        <p:nvCxnSpPr>
          <p:cNvPr id="8" name="Straight Arrow Connector 7"/>
          <p:cNvCxnSpPr>
            <a:stCxn id="5" idx="3"/>
            <a:endCxn id="7" idx="1"/>
          </p:cNvCxnSpPr>
          <p:nvPr/>
        </p:nvCxnSpPr>
        <p:spPr>
          <a:xfrm>
            <a:off x="5084763" y="3079750"/>
            <a:ext cx="804862" cy="1588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  <a:endCxn id="6" idx="1"/>
          </p:cNvCxnSpPr>
          <p:nvPr/>
        </p:nvCxnSpPr>
        <p:spPr>
          <a:xfrm>
            <a:off x="1565275" y="3079750"/>
            <a:ext cx="809625" cy="1588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5" idx="1"/>
          </p:cNvCxnSpPr>
          <p:nvPr/>
        </p:nvCxnSpPr>
        <p:spPr>
          <a:xfrm>
            <a:off x="3289300" y="3079750"/>
            <a:ext cx="901700" cy="1588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8113" y="3148013"/>
            <a:ext cx="531812" cy="0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45" idx="1"/>
          </p:cNvCxnSpPr>
          <p:nvPr/>
        </p:nvCxnSpPr>
        <p:spPr>
          <a:xfrm>
            <a:off x="6783388" y="3079750"/>
            <a:ext cx="836612" cy="1588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71" name="Group 128"/>
          <p:cNvGrpSpPr>
            <a:grpSpLocks/>
          </p:cNvGrpSpPr>
          <p:nvPr/>
        </p:nvGrpSpPr>
        <p:grpSpPr bwMode="auto">
          <a:xfrm>
            <a:off x="649288" y="3568700"/>
            <a:ext cx="958850" cy="542925"/>
            <a:chOff x="685800" y="4038600"/>
            <a:chExt cx="1066800" cy="685800"/>
          </a:xfrm>
        </p:grpSpPr>
        <p:sp>
          <p:nvSpPr>
            <p:cNvPr id="14" name="Rectangle 13"/>
            <p:cNvSpPr/>
            <p:nvPr/>
          </p:nvSpPr>
          <p:spPr>
            <a:xfrm>
              <a:off x="685800" y="403860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5800" y="426720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5800" y="449580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0972" name="Group 129"/>
          <p:cNvGrpSpPr>
            <a:grpSpLocks/>
          </p:cNvGrpSpPr>
          <p:nvPr/>
        </p:nvGrpSpPr>
        <p:grpSpPr bwMode="auto">
          <a:xfrm>
            <a:off x="2362200" y="3568700"/>
            <a:ext cx="957263" cy="542925"/>
            <a:chOff x="685799" y="4038598"/>
            <a:chExt cx="1066799" cy="685798"/>
          </a:xfrm>
        </p:grpSpPr>
        <p:sp>
          <p:nvSpPr>
            <p:cNvPr id="18" name="Rectangle 17"/>
            <p:cNvSpPr/>
            <p:nvPr/>
          </p:nvSpPr>
          <p:spPr>
            <a:xfrm>
              <a:off x="685799" y="4038598"/>
              <a:ext cx="1066799" cy="2285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5799" y="4267197"/>
              <a:ext cx="1066799" cy="2285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5799" y="4495797"/>
              <a:ext cx="1066799" cy="2285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0973" name="Group 133"/>
          <p:cNvGrpSpPr>
            <a:grpSpLocks/>
          </p:cNvGrpSpPr>
          <p:nvPr/>
        </p:nvGrpSpPr>
        <p:grpSpPr bwMode="auto">
          <a:xfrm>
            <a:off x="4191000" y="3568700"/>
            <a:ext cx="893763" cy="542925"/>
            <a:chOff x="685800" y="4038600"/>
            <a:chExt cx="1066800" cy="685800"/>
          </a:xfrm>
        </p:grpSpPr>
        <p:sp>
          <p:nvSpPr>
            <p:cNvPr id="22" name="Rectangle 21"/>
            <p:cNvSpPr/>
            <p:nvPr/>
          </p:nvSpPr>
          <p:spPr>
            <a:xfrm>
              <a:off x="685800" y="403860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5800" y="426720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5800" y="449580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0974" name="Group 137"/>
          <p:cNvGrpSpPr>
            <a:grpSpLocks/>
          </p:cNvGrpSpPr>
          <p:nvPr/>
        </p:nvGrpSpPr>
        <p:grpSpPr bwMode="auto">
          <a:xfrm>
            <a:off x="5867400" y="3581400"/>
            <a:ext cx="893763" cy="542925"/>
            <a:chOff x="685800" y="4038600"/>
            <a:chExt cx="1066800" cy="685800"/>
          </a:xfrm>
        </p:grpSpPr>
        <p:sp>
          <p:nvSpPr>
            <p:cNvPr id="26" name="Rectangle 25"/>
            <p:cNvSpPr/>
            <p:nvPr/>
          </p:nvSpPr>
          <p:spPr>
            <a:xfrm>
              <a:off x="685800" y="403860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5800" y="426720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5800" y="449580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0975" name="Group 148"/>
          <p:cNvGrpSpPr>
            <a:grpSpLocks/>
          </p:cNvGrpSpPr>
          <p:nvPr/>
        </p:nvGrpSpPr>
        <p:grpSpPr bwMode="auto">
          <a:xfrm>
            <a:off x="1752600" y="3508375"/>
            <a:ext cx="542925" cy="550863"/>
            <a:chOff x="0" y="0"/>
            <a:chExt cx="576" cy="528"/>
          </a:xfrm>
        </p:grpSpPr>
        <p:sp>
          <p:nvSpPr>
            <p:cNvPr id="41028" name="AutoShape 17"/>
            <p:cNvSpPr>
              <a:spLocks noChangeArrowheads="1"/>
            </p:cNvSpPr>
            <p:nvPr/>
          </p:nvSpPr>
          <p:spPr bwMode="auto">
            <a:xfrm>
              <a:off x="0" y="0"/>
              <a:ext cx="576" cy="38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9750" tIns="54875" rIns="109750" bIns="54875"/>
            <a:lstStyle/>
            <a:p>
              <a:pPr algn="ctr"/>
              <a:r>
                <a:rPr lang="en-US" sz="600">
                  <a:solidFill>
                    <a:srgbClr val="000000"/>
                  </a:solidFill>
                  <a:cs typeface="Arial" charset="0"/>
                </a:rPr>
                <a:t>I</a:t>
              </a:r>
            </a:p>
          </p:txBody>
        </p:sp>
        <p:sp>
          <p:nvSpPr>
            <p:cNvPr id="41029" name="Rectangle 30"/>
            <p:cNvSpPr>
              <a:spLocks noChangeArrowheads="1"/>
            </p:cNvSpPr>
            <p:nvPr/>
          </p:nvSpPr>
          <p:spPr bwMode="auto">
            <a:xfrm>
              <a:off x="0" y="384"/>
              <a:ext cx="576" cy="1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/>
              <a:r>
                <a:rPr lang="en-US" sz="600">
                  <a:solidFill>
                    <a:srgbClr val="000000"/>
                  </a:solidFill>
                  <a:cs typeface="Arial" charset="0"/>
                </a:rPr>
                <a:t>QTY</a:t>
              </a:r>
            </a:p>
          </p:txBody>
        </p:sp>
      </p:grpSp>
      <p:grpSp>
        <p:nvGrpSpPr>
          <p:cNvPr id="40976" name="Group 151"/>
          <p:cNvGrpSpPr>
            <a:grpSpLocks/>
          </p:cNvGrpSpPr>
          <p:nvPr/>
        </p:nvGrpSpPr>
        <p:grpSpPr bwMode="auto">
          <a:xfrm>
            <a:off x="0" y="3508375"/>
            <a:ext cx="542925" cy="550863"/>
            <a:chOff x="0" y="0"/>
            <a:chExt cx="576" cy="528"/>
          </a:xfrm>
        </p:grpSpPr>
        <p:sp>
          <p:nvSpPr>
            <p:cNvPr id="41026" name="AutoShape 17"/>
            <p:cNvSpPr>
              <a:spLocks noChangeArrowheads="1"/>
            </p:cNvSpPr>
            <p:nvPr/>
          </p:nvSpPr>
          <p:spPr bwMode="auto">
            <a:xfrm>
              <a:off x="0" y="0"/>
              <a:ext cx="576" cy="38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09750" tIns="54875" rIns="109750" bIns="54875"/>
            <a:lstStyle/>
            <a:p>
              <a:pPr algn="ctr"/>
              <a:r>
                <a:rPr lang="en-US" sz="600">
                  <a:solidFill>
                    <a:srgbClr val="000000"/>
                  </a:solidFill>
                  <a:cs typeface="Arial" charset="0"/>
                </a:rPr>
                <a:t>I</a:t>
              </a:r>
            </a:p>
          </p:txBody>
        </p:sp>
        <p:sp>
          <p:nvSpPr>
            <p:cNvPr id="41027" name="Rectangle 33"/>
            <p:cNvSpPr>
              <a:spLocks noChangeArrowheads="1"/>
            </p:cNvSpPr>
            <p:nvPr/>
          </p:nvSpPr>
          <p:spPr bwMode="auto">
            <a:xfrm>
              <a:off x="0" y="384"/>
              <a:ext cx="576" cy="1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/>
              <a:r>
                <a:rPr lang="en-US" sz="600">
                  <a:solidFill>
                    <a:srgbClr val="000000"/>
                  </a:solidFill>
                  <a:cs typeface="Arial" charset="0"/>
                </a:rPr>
                <a:t>QTY</a:t>
              </a:r>
            </a:p>
          </p:txBody>
        </p:sp>
      </p:grpSp>
      <p:grpSp>
        <p:nvGrpSpPr>
          <p:cNvPr id="40977" name="Group 154"/>
          <p:cNvGrpSpPr>
            <a:grpSpLocks/>
          </p:cNvGrpSpPr>
          <p:nvPr/>
        </p:nvGrpSpPr>
        <p:grpSpPr bwMode="auto">
          <a:xfrm>
            <a:off x="3505200" y="3508375"/>
            <a:ext cx="542925" cy="550863"/>
            <a:chOff x="0" y="0"/>
            <a:chExt cx="576" cy="528"/>
          </a:xfrm>
        </p:grpSpPr>
        <p:sp>
          <p:nvSpPr>
            <p:cNvPr id="41024" name="AutoShape 17"/>
            <p:cNvSpPr>
              <a:spLocks noChangeArrowheads="1"/>
            </p:cNvSpPr>
            <p:nvPr/>
          </p:nvSpPr>
          <p:spPr bwMode="auto">
            <a:xfrm>
              <a:off x="0" y="0"/>
              <a:ext cx="576" cy="38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9750" tIns="54875" rIns="109750" bIns="54875"/>
            <a:lstStyle/>
            <a:p>
              <a:pPr algn="ctr"/>
              <a:r>
                <a:rPr lang="en-US" sz="600">
                  <a:solidFill>
                    <a:srgbClr val="000000"/>
                  </a:solidFill>
                  <a:cs typeface="Arial" charset="0"/>
                </a:rPr>
                <a:t>I</a:t>
              </a:r>
            </a:p>
          </p:txBody>
        </p:sp>
        <p:sp>
          <p:nvSpPr>
            <p:cNvPr id="41025" name="Rectangle 36"/>
            <p:cNvSpPr>
              <a:spLocks noChangeArrowheads="1"/>
            </p:cNvSpPr>
            <p:nvPr/>
          </p:nvSpPr>
          <p:spPr bwMode="auto">
            <a:xfrm>
              <a:off x="0" y="384"/>
              <a:ext cx="576" cy="1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/>
              <a:r>
                <a:rPr lang="en-US" sz="600">
                  <a:solidFill>
                    <a:srgbClr val="000000"/>
                  </a:solidFill>
                  <a:cs typeface="Arial" charset="0"/>
                </a:rPr>
                <a:t>QTY</a:t>
              </a:r>
            </a:p>
          </p:txBody>
        </p:sp>
      </p:grpSp>
      <p:grpSp>
        <p:nvGrpSpPr>
          <p:cNvPr id="40978" name="Group 157"/>
          <p:cNvGrpSpPr>
            <a:grpSpLocks/>
          </p:cNvGrpSpPr>
          <p:nvPr/>
        </p:nvGrpSpPr>
        <p:grpSpPr bwMode="auto">
          <a:xfrm>
            <a:off x="5181600" y="3508375"/>
            <a:ext cx="542925" cy="550863"/>
            <a:chOff x="0" y="0"/>
            <a:chExt cx="576" cy="528"/>
          </a:xfrm>
        </p:grpSpPr>
        <p:sp>
          <p:nvSpPr>
            <p:cNvPr id="41022" name="AutoShape 17"/>
            <p:cNvSpPr>
              <a:spLocks noChangeArrowheads="1"/>
            </p:cNvSpPr>
            <p:nvPr/>
          </p:nvSpPr>
          <p:spPr bwMode="auto">
            <a:xfrm>
              <a:off x="0" y="0"/>
              <a:ext cx="576" cy="38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9750" tIns="54875" rIns="109750" bIns="54875"/>
            <a:lstStyle/>
            <a:p>
              <a:pPr algn="ctr"/>
              <a:r>
                <a:rPr lang="en-US" sz="600">
                  <a:solidFill>
                    <a:srgbClr val="000000"/>
                  </a:solidFill>
                  <a:cs typeface="Arial" charset="0"/>
                </a:rPr>
                <a:t>I</a:t>
              </a:r>
            </a:p>
          </p:txBody>
        </p:sp>
        <p:sp>
          <p:nvSpPr>
            <p:cNvPr id="41023" name="Rectangle 39"/>
            <p:cNvSpPr>
              <a:spLocks noChangeArrowheads="1"/>
            </p:cNvSpPr>
            <p:nvPr/>
          </p:nvSpPr>
          <p:spPr bwMode="auto">
            <a:xfrm>
              <a:off x="0" y="384"/>
              <a:ext cx="576" cy="1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/>
              <a:r>
                <a:rPr lang="en-US" sz="600">
                  <a:solidFill>
                    <a:srgbClr val="000000"/>
                  </a:solidFill>
                  <a:cs typeface="Arial" charset="0"/>
                </a:rPr>
                <a:t>QTY</a:t>
              </a:r>
            </a:p>
          </p:txBody>
        </p:sp>
      </p:grpSp>
      <p:sp>
        <p:nvSpPr>
          <p:cNvPr id="40979" name="TextBox 40"/>
          <p:cNvSpPr txBox="1">
            <a:spLocks noChangeArrowheads="1"/>
          </p:cNvSpPr>
          <p:nvPr/>
        </p:nvSpPr>
        <p:spPr bwMode="auto">
          <a:xfrm>
            <a:off x="762000" y="3568700"/>
            <a:ext cx="711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CT = X MIN</a:t>
            </a:r>
          </a:p>
        </p:txBody>
      </p:sp>
      <p:sp>
        <p:nvSpPr>
          <p:cNvPr id="40980" name="TextBox 41"/>
          <p:cNvSpPr txBox="1">
            <a:spLocks noChangeArrowheads="1"/>
          </p:cNvSpPr>
          <p:nvPr/>
        </p:nvSpPr>
        <p:spPr bwMode="auto">
          <a:xfrm>
            <a:off x="2438400" y="3568700"/>
            <a:ext cx="711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CT = X MIN</a:t>
            </a:r>
          </a:p>
        </p:txBody>
      </p:sp>
      <p:sp>
        <p:nvSpPr>
          <p:cNvPr id="40981" name="TextBox 42"/>
          <p:cNvSpPr txBox="1">
            <a:spLocks noChangeArrowheads="1"/>
          </p:cNvSpPr>
          <p:nvPr/>
        </p:nvSpPr>
        <p:spPr bwMode="auto">
          <a:xfrm>
            <a:off x="4267200" y="3568700"/>
            <a:ext cx="711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CT = X MIN</a:t>
            </a:r>
          </a:p>
        </p:txBody>
      </p:sp>
      <p:sp>
        <p:nvSpPr>
          <p:cNvPr id="40982" name="TextBox 43"/>
          <p:cNvSpPr txBox="1">
            <a:spLocks noChangeArrowheads="1"/>
          </p:cNvSpPr>
          <p:nvPr/>
        </p:nvSpPr>
        <p:spPr bwMode="auto">
          <a:xfrm>
            <a:off x="5943600" y="3568700"/>
            <a:ext cx="711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CT = X MIN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620000" y="2590800"/>
            <a:ext cx="893763" cy="977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TES T SAMPLES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&amp;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Calibri" pitchFamily="34" charset="0"/>
              </a:rPr>
              <a:t>REPORT</a:t>
            </a:r>
          </a:p>
        </p:txBody>
      </p:sp>
      <p:grpSp>
        <p:nvGrpSpPr>
          <p:cNvPr id="40984" name="Group 157"/>
          <p:cNvGrpSpPr>
            <a:grpSpLocks/>
          </p:cNvGrpSpPr>
          <p:nvPr/>
        </p:nvGrpSpPr>
        <p:grpSpPr bwMode="auto">
          <a:xfrm>
            <a:off x="6858000" y="3581400"/>
            <a:ext cx="542925" cy="549275"/>
            <a:chOff x="0" y="0"/>
            <a:chExt cx="576" cy="528"/>
          </a:xfrm>
        </p:grpSpPr>
        <p:sp>
          <p:nvSpPr>
            <p:cNvPr id="41020" name="AutoShape 17"/>
            <p:cNvSpPr>
              <a:spLocks noChangeArrowheads="1"/>
            </p:cNvSpPr>
            <p:nvPr/>
          </p:nvSpPr>
          <p:spPr bwMode="auto">
            <a:xfrm>
              <a:off x="0" y="0"/>
              <a:ext cx="576" cy="38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9750" tIns="54875" rIns="109750" bIns="54875"/>
            <a:lstStyle/>
            <a:p>
              <a:pPr algn="ctr"/>
              <a:r>
                <a:rPr lang="en-US" sz="600">
                  <a:solidFill>
                    <a:srgbClr val="000000"/>
                  </a:solidFill>
                  <a:cs typeface="Arial" charset="0"/>
                </a:rPr>
                <a:t>I</a:t>
              </a:r>
            </a:p>
          </p:txBody>
        </p:sp>
        <p:sp>
          <p:nvSpPr>
            <p:cNvPr id="41021" name="Rectangle 53"/>
            <p:cNvSpPr>
              <a:spLocks noChangeArrowheads="1"/>
            </p:cNvSpPr>
            <p:nvPr/>
          </p:nvSpPr>
          <p:spPr bwMode="auto">
            <a:xfrm>
              <a:off x="0" y="384"/>
              <a:ext cx="576" cy="1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/>
              <a:r>
                <a:rPr lang="en-US" sz="600">
                  <a:solidFill>
                    <a:srgbClr val="000000"/>
                  </a:solidFill>
                  <a:cs typeface="Arial" charset="0"/>
                </a:rPr>
                <a:t>QTY</a:t>
              </a:r>
            </a:p>
          </p:txBody>
        </p:sp>
      </p:grpSp>
      <p:grpSp>
        <p:nvGrpSpPr>
          <p:cNvPr id="40985" name="Group 137"/>
          <p:cNvGrpSpPr>
            <a:grpSpLocks/>
          </p:cNvGrpSpPr>
          <p:nvPr/>
        </p:nvGrpSpPr>
        <p:grpSpPr bwMode="auto">
          <a:xfrm>
            <a:off x="7620000" y="3581400"/>
            <a:ext cx="893763" cy="542925"/>
            <a:chOff x="685800" y="4038600"/>
            <a:chExt cx="1066800" cy="685800"/>
          </a:xfrm>
        </p:grpSpPr>
        <p:sp>
          <p:nvSpPr>
            <p:cNvPr id="58" name="Rectangle 57"/>
            <p:cNvSpPr/>
            <p:nvPr/>
          </p:nvSpPr>
          <p:spPr>
            <a:xfrm>
              <a:off x="685800" y="403860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85800" y="426720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85800" y="4495800"/>
              <a:ext cx="1066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2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0986" name="TextBox 60"/>
          <p:cNvSpPr txBox="1">
            <a:spLocks noChangeArrowheads="1"/>
          </p:cNvSpPr>
          <p:nvPr/>
        </p:nvSpPr>
        <p:spPr bwMode="auto">
          <a:xfrm>
            <a:off x="7696200" y="3568700"/>
            <a:ext cx="711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CT = X MIN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8534400" y="3124200"/>
            <a:ext cx="531813" cy="1588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6200" y="5105400"/>
            <a:ext cx="609600" cy="1588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419101" y="4838700"/>
            <a:ext cx="533400" cy="3175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85800" y="4572000"/>
            <a:ext cx="838200" cy="1588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1257301" y="4838700"/>
            <a:ext cx="533400" cy="3175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524000" y="5105400"/>
            <a:ext cx="838200" cy="1588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2095501" y="4838700"/>
            <a:ext cx="533400" cy="3175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362200" y="4572000"/>
            <a:ext cx="914400" cy="1588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3009901" y="4838700"/>
            <a:ext cx="533400" cy="3175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276600" y="5105400"/>
            <a:ext cx="914400" cy="1588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H="1" flipV="1">
            <a:off x="3922713" y="4838700"/>
            <a:ext cx="534988" cy="1587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191000" y="4572000"/>
            <a:ext cx="914400" cy="1588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4838701" y="4838700"/>
            <a:ext cx="533400" cy="3175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105400" y="5105400"/>
            <a:ext cx="762000" cy="1588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 flipH="1" flipV="1">
            <a:off x="5599113" y="4838700"/>
            <a:ext cx="534988" cy="1587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867400" y="4572000"/>
            <a:ext cx="914400" cy="1588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6515101" y="4838700"/>
            <a:ext cx="533400" cy="3175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781800" y="5105400"/>
            <a:ext cx="914400" cy="1588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 flipH="1" flipV="1">
            <a:off x="7429501" y="4838700"/>
            <a:ext cx="533400" cy="3175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696200" y="4572000"/>
            <a:ext cx="838200" cy="1588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7" name="TextBox 103"/>
          <p:cNvSpPr txBox="1">
            <a:spLocks noChangeArrowheads="1"/>
          </p:cNvSpPr>
          <p:nvPr/>
        </p:nvSpPr>
        <p:spPr bwMode="auto">
          <a:xfrm>
            <a:off x="76200" y="4876800"/>
            <a:ext cx="542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XX MIN</a:t>
            </a:r>
          </a:p>
        </p:txBody>
      </p:sp>
      <p:sp>
        <p:nvSpPr>
          <p:cNvPr id="41008" name="TextBox 104"/>
          <p:cNvSpPr txBox="1">
            <a:spLocks noChangeArrowheads="1"/>
          </p:cNvSpPr>
          <p:nvPr/>
        </p:nvSpPr>
        <p:spPr bwMode="auto">
          <a:xfrm>
            <a:off x="838200" y="4343400"/>
            <a:ext cx="542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XX MIN</a:t>
            </a:r>
          </a:p>
        </p:txBody>
      </p:sp>
      <p:sp>
        <p:nvSpPr>
          <p:cNvPr id="41009" name="TextBox 105"/>
          <p:cNvSpPr txBox="1">
            <a:spLocks noChangeArrowheads="1"/>
          </p:cNvSpPr>
          <p:nvPr/>
        </p:nvSpPr>
        <p:spPr bwMode="auto">
          <a:xfrm>
            <a:off x="1676400" y="4876800"/>
            <a:ext cx="542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XX MIN</a:t>
            </a:r>
          </a:p>
        </p:txBody>
      </p:sp>
      <p:sp>
        <p:nvSpPr>
          <p:cNvPr id="41010" name="TextBox 106"/>
          <p:cNvSpPr txBox="1">
            <a:spLocks noChangeArrowheads="1"/>
          </p:cNvSpPr>
          <p:nvPr/>
        </p:nvSpPr>
        <p:spPr bwMode="auto">
          <a:xfrm>
            <a:off x="2514600" y="4343400"/>
            <a:ext cx="542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XX MIN</a:t>
            </a:r>
          </a:p>
        </p:txBody>
      </p:sp>
      <p:sp>
        <p:nvSpPr>
          <p:cNvPr id="41011" name="TextBox 107"/>
          <p:cNvSpPr txBox="1">
            <a:spLocks noChangeArrowheads="1"/>
          </p:cNvSpPr>
          <p:nvPr/>
        </p:nvSpPr>
        <p:spPr bwMode="auto">
          <a:xfrm>
            <a:off x="3429000" y="4876800"/>
            <a:ext cx="542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XX MIN</a:t>
            </a:r>
          </a:p>
        </p:txBody>
      </p:sp>
      <p:sp>
        <p:nvSpPr>
          <p:cNvPr id="41012" name="TextBox 108"/>
          <p:cNvSpPr txBox="1">
            <a:spLocks noChangeArrowheads="1"/>
          </p:cNvSpPr>
          <p:nvPr/>
        </p:nvSpPr>
        <p:spPr bwMode="auto">
          <a:xfrm>
            <a:off x="4343400" y="4343400"/>
            <a:ext cx="542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XX MIN</a:t>
            </a:r>
          </a:p>
        </p:txBody>
      </p:sp>
      <p:sp>
        <p:nvSpPr>
          <p:cNvPr id="41013" name="TextBox 109"/>
          <p:cNvSpPr txBox="1">
            <a:spLocks noChangeArrowheads="1"/>
          </p:cNvSpPr>
          <p:nvPr/>
        </p:nvSpPr>
        <p:spPr bwMode="auto">
          <a:xfrm>
            <a:off x="5181600" y="4876800"/>
            <a:ext cx="542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XX MIN</a:t>
            </a:r>
          </a:p>
        </p:txBody>
      </p:sp>
      <p:sp>
        <p:nvSpPr>
          <p:cNvPr id="41014" name="TextBox 110"/>
          <p:cNvSpPr txBox="1">
            <a:spLocks noChangeArrowheads="1"/>
          </p:cNvSpPr>
          <p:nvPr/>
        </p:nvSpPr>
        <p:spPr bwMode="auto">
          <a:xfrm>
            <a:off x="6019800" y="4343400"/>
            <a:ext cx="542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XX MIN</a:t>
            </a:r>
          </a:p>
        </p:txBody>
      </p:sp>
      <p:sp>
        <p:nvSpPr>
          <p:cNvPr id="41015" name="TextBox 111"/>
          <p:cNvSpPr txBox="1">
            <a:spLocks noChangeArrowheads="1"/>
          </p:cNvSpPr>
          <p:nvPr/>
        </p:nvSpPr>
        <p:spPr bwMode="auto">
          <a:xfrm>
            <a:off x="6934200" y="4876800"/>
            <a:ext cx="542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XX MIN</a:t>
            </a:r>
          </a:p>
        </p:txBody>
      </p:sp>
      <p:sp>
        <p:nvSpPr>
          <p:cNvPr id="41016" name="TextBox 112"/>
          <p:cNvSpPr txBox="1">
            <a:spLocks noChangeArrowheads="1"/>
          </p:cNvSpPr>
          <p:nvPr/>
        </p:nvSpPr>
        <p:spPr bwMode="auto">
          <a:xfrm>
            <a:off x="7848600" y="4343400"/>
            <a:ext cx="542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Calibri" pitchFamily="34" charset="0"/>
              </a:rPr>
              <a:t>XX 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sz="2000" u="sng" dirty="0" smtClean="0">
                <a:solidFill>
                  <a:srgbClr val="C00000"/>
                </a:solidFill>
                <a:latin typeface="Arial Black" pitchFamily="34" charset="0"/>
              </a:rPr>
              <a:t>Only a few of us understand how to fix it!</a:t>
            </a:r>
            <a:endParaRPr lang="en-US" sz="2000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1986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722313" y="3733800"/>
            <a:ext cx="7772400" cy="15001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FFFF00"/>
                </a:solidFill>
                <a:latin typeface="Arial Black" pitchFamily="34" charset="0"/>
              </a:rPr>
              <a:t>Everyone wants the healthcare system fixed!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304800" y="1143000"/>
            <a:ext cx="89916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FFFF00"/>
                </a:solidFill>
                <a:latin typeface="Arial Black" pitchFamily="34" charset="0"/>
              </a:rPr>
              <a:t>“74% of chronically ill adults say the system needs “fundamental change” or “complete rebuilding”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 bwMode="auto">
          <a:xfrm>
            <a:off x="-228600" y="5334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>
                <a:latin typeface="Arial Black" pitchFamily="34" charset="0"/>
              </a:rPr>
              <a:t>Mortality Amenable to Health Care</a:t>
            </a:r>
            <a:br>
              <a:rPr lang="en-US" sz="2400" smtClean="0">
                <a:latin typeface="Arial Black" pitchFamily="34" charset="0"/>
              </a:rPr>
            </a:br>
            <a:endParaRPr lang="en-US" sz="2400" smtClean="0">
              <a:latin typeface="Arial Black" pitchFamily="34" charset="0"/>
            </a:endParaRPr>
          </a:p>
        </p:txBody>
      </p:sp>
      <p:sp>
        <p:nvSpPr>
          <p:cNvPr id="2052" name="Text Box 11"/>
          <p:cNvSpPr txBox="1">
            <a:spLocks noChangeArrowheads="1"/>
          </p:cNvSpPr>
          <p:nvPr/>
        </p:nvSpPr>
        <p:spPr bwMode="auto">
          <a:xfrm>
            <a:off x="304800" y="990600"/>
            <a:ext cx="72390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70C0"/>
                </a:solidFill>
              </a:rPr>
              <a:t>Mortality from causes considered amenable to health care is deaths before age 75 that are potentially preventable with timely and appropriate medical care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/>
        </p:nvGraphicFramePr>
        <p:xfrm>
          <a:off x="685800" y="1752600"/>
          <a:ext cx="6121400" cy="3810000"/>
        </p:xfrm>
        <a:graphic>
          <a:graphicData uri="http://schemas.openxmlformats.org/presentationml/2006/ole">
            <p:oleObj spid="_x0000_s2050" r:id="rId3" imgW="6120914" imgH="3810330" progId="Excel.Sheet.8">
              <p:embed/>
            </p:oleObj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600200" y="1905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Deaths per 100,000 population*</a:t>
            </a:r>
          </a:p>
        </p:txBody>
      </p:sp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0" y="5486400"/>
            <a:ext cx="7651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70C0"/>
                </a:solidFill>
              </a:rPr>
              <a:t>* Countries’ age-standardized death rates, ages 0–74; includes ischemic heart disease.</a:t>
            </a:r>
          </a:p>
          <a:p>
            <a:r>
              <a:rPr lang="en-US" sz="1200">
                <a:solidFill>
                  <a:srgbClr val="0070C0"/>
                </a:solidFill>
              </a:rPr>
              <a:t>See Technical Appendix for list of conditions considered amenable to health care in the analysis.</a:t>
            </a:r>
          </a:p>
          <a:p>
            <a:r>
              <a:rPr lang="en-US" sz="1200">
                <a:solidFill>
                  <a:srgbClr val="0070C0"/>
                </a:solidFill>
              </a:rPr>
              <a:t>Data: International estimates—World Health Organization, WHO mortality database (Nolte and McKee 2003);</a:t>
            </a:r>
          </a:p>
          <a:p>
            <a:r>
              <a:rPr lang="en-US" sz="1200">
                <a:solidFill>
                  <a:srgbClr val="0070C0"/>
                </a:solidFill>
              </a:rPr>
              <a:t>State estimates—K. Hempstead, Rutgers University using Nolte and McKee methodology.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1981200"/>
            <a:ext cx="3886200" cy="381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19200" y="1981200"/>
          <a:ext cx="4341813" cy="4316413"/>
        </p:xfrm>
        <a:graphic>
          <a:graphicData uri="http://schemas.openxmlformats.org/presentationml/2006/ole">
            <p:oleObj spid="_x0000_s3074" name="Chart" r:id="rId3" imgW="4791135" imgH="4943450" progId="MSGraph.Chart.8">
              <p:embed followColorScheme="full"/>
            </p:oleObj>
          </a:graphicData>
        </a:graphic>
      </p:graphicFrame>
      <p:sp>
        <p:nvSpPr>
          <p:cNvPr id="3076" name="Title 1"/>
          <p:cNvSpPr>
            <a:spLocks noGrp="1"/>
          </p:cNvSpPr>
          <p:nvPr>
            <p:ph type="title"/>
          </p:nvPr>
        </p:nvSpPr>
        <p:spPr bwMode="auto">
          <a:xfrm>
            <a:off x="-304800" y="4572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solidFill>
                  <a:schemeClr val="tx1"/>
                </a:solidFill>
                <a:latin typeface="Arial Black" pitchFamily="34" charset="0"/>
              </a:rPr>
              <a:t>International Comparison of</a:t>
            </a:r>
            <a:br>
              <a:rPr lang="en-US" sz="280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800" smtClean="0">
                <a:solidFill>
                  <a:schemeClr val="tx1"/>
                </a:solidFill>
                <a:latin typeface="Arial Black" pitchFamily="34" charset="0"/>
              </a:rPr>
              <a:t>Spending on Health,</a:t>
            </a:r>
            <a:r>
              <a:rPr lang="en-US" sz="2800" smtClean="0">
                <a:solidFill>
                  <a:schemeClr val="tx1"/>
                </a:solidFill>
              </a:rPr>
              <a:t> </a:t>
            </a:r>
            <a:r>
              <a:rPr lang="en-US" sz="2800" b="1" smtClean="0">
                <a:solidFill>
                  <a:schemeClr val="tx1"/>
                </a:solidFill>
              </a:rPr>
              <a:t>1980–2004</a:t>
            </a:r>
            <a:endParaRPr lang="en-US" sz="2800" b="1" smtClean="0">
              <a:latin typeface="Arial Black" pitchFamily="34" charset="0"/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762000" y="1600200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Arial Black" pitchFamily="34" charset="0"/>
              </a:rPr>
              <a:t>Average spending on health per capita ($US PPP)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5638800" y="5334000"/>
            <a:ext cx="365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/>
            <a:r>
              <a:rPr lang="en-US" sz="1200">
                <a:solidFill>
                  <a:srgbClr val="0070C0"/>
                </a:solidFill>
              </a:rPr>
              <a:t>Data: OECD Health Data 2005 and 2006; </a:t>
            </a:r>
          </a:p>
          <a:p>
            <a:pPr eaLnBrk="0" hangingPunct="0"/>
            <a:r>
              <a:rPr lang="en-US" sz="1200" b="1">
                <a:solidFill>
                  <a:srgbClr val="0070C0"/>
                </a:solidFill>
              </a:rPr>
              <a:t>Source: Commonwealth Fund National </a:t>
            </a:r>
          </a:p>
          <a:p>
            <a:pPr eaLnBrk="0" hangingPunct="0"/>
            <a:r>
              <a:rPr lang="en-US" sz="1200" b="1">
                <a:solidFill>
                  <a:srgbClr val="0070C0"/>
                </a:solidFill>
              </a:rPr>
              <a:t>Scorecard on U.S. Health System </a:t>
            </a:r>
          </a:p>
          <a:p>
            <a:pPr eaLnBrk="0" hangingPunct="0"/>
            <a:r>
              <a:rPr lang="en-US" sz="1200" b="1">
                <a:solidFill>
                  <a:srgbClr val="0070C0"/>
                </a:solidFill>
              </a:rPr>
              <a:t>Performance, 2006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05200" y="22098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4343400" y="2209800"/>
            <a:ext cx="762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7100" y="2057400"/>
            <a:ext cx="3733800" cy="381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0" name="Title 1"/>
          <p:cNvSpPr>
            <a:spLocks noGrp="1"/>
          </p:cNvSpPr>
          <p:nvPr>
            <p:ph type="title"/>
          </p:nvPr>
        </p:nvSpPr>
        <p:spPr bwMode="auto">
          <a:xfrm>
            <a:off x="0" y="5334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solidFill>
                  <a:schemeClr val="tx1"/>
                </a:solidFill>
                <a:latin typeface="Arial Black" pitchFamily="34" charset="0"/>
              </a:rPr>
              <a:t>International Comparison of</a:t>
            </a:r>
            <a:br>
              <a:rPr lang="en-US" sz="280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800" smtClean="0">
                <a:solidFill>
                  <a:schemeClr val="tx1"/>
                </a:solidFill>
                <a:latin typeface="Arial Black" pitchFamily="34" charset="0"/>
              </a:rPr>
              <a:t>Spending on Health,</a:t>
            </a:r>
            <a:r>
              <a:rPr lang="en-US" sz="2800" smtClean="0">
                <a:solidFill>
                  <a:schemeClr val="tx1"/>
                </a:solidFill>
              </a:rPr>
              <a:t> </a:t>
            </a:r>
            <a:r>
              <a:rPr lang="en-US" sz="2800" b="1" smtClean="0">
                <a:solidFill>
                  <a:schemeClr val="tx1"/>
                </a:solidFill>
              </a:rPr>
              <a:t>1980–2004</a:t>
            </a:r>
            <a:endParaRPr lang="en-US" sz="2800" smtClean="0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739900" y="1905000"/>
          <a:ext cx="4203700" cy="4546600"/>
        </p:xfrm>
        <a:graphic>
          <a:graphicData uri="http://schemas.openxmlformats.org/presentationml/2006/ole">
            <p:oleObj spid="_x0000_s4098" name="Chart" r:id="rId3" imgW="4553070" imgH="4924268" progId="MSGraph.Chart.8">
              <p:embed followColorScheme="full"/>
            </p:oleObj>
          </a:graphicData>
        </a:graphic>
      </p:graphicFrame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133600" y="15240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70C0"/>
                </a:solidFill>
                <a:latin typeface="Arial Black" pitchFamily="34" charset="0"/>
              </a:rPr>
              <a:t>Total expenditures on health</a:t>
            </a:r>
            <a:br>
              <a:rPr lang="en-US" sz="140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1400">
                <a:solidFill>
                  <a:srgbClr val="0070C0"/>
                </a:solidFill>
                <a:latin typeface="Arial Black" pitchFamily="34" charset="0"/>
              </a:rPr>
              <a:t>as percent of GDP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 bwMode="auto">
          <a:xfrm>
            <a:off x="-152400" y="4572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latin typeface="Arial Black" pitchFamily="34" charset="0"/>
              </a:rPr>
              <a:t>ACHE Annual Top 3 Survey</a:t>
            </a:r>
            <a:br>
              <a:rPr lang="en-US" sz="2800" smtClean="0">
                <a:latin typeface="Arial Black" pitchFamily="34" charset="0"/>
              </a:rPr>
            </a:br>
            <a:r>
              <a:rPr lang="en-US" sz="2800" smtClean="0">
                <a:latin typeface="Arial Black" pitchFamily="34" charset="0"/>
              </a:rPr>
              <a:t>Top Issues Confronting Hospitals</a:t>
            </a:r>
          </a:p>
        </p:txBody>
      </p:sp>
      <p:graphicFrame>
        <p:nvGraphicFramePr>
          <p:cNvPr id="4" name="Group 108"/>
          <p:cNvGraphicFramePr>
            <a:graphicFrameLocks noGrp="1"/>
          </p:cNvGraphicFramePr>
          <p:nvPr/>
        </p:nvGraphicFramePr>
        <p:xfrm>
          <a:off x="457200" y="1371600"/>
          <a:ext cx="6629400" cy="4693920"/>
        </p:xfrm>
        <a:graphic>
          <a:graphicData uri="http://schemas.openxmlformats.org/drawingml/2006/table">
            <a:tbl>
              <a:tblPr/>
              <a:tblGrid>
                <a:gridCol w="2438400"/>
                <a:gridCol w="762000"/>
                <a:gridCol w="838200"/>
                <a:gridCol w="762000"/>
                <a:gridCol w="762000"/>
                <a:gridCol w="1066800"/>
              </a:tblGrid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Issue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% Inc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Financial challenges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73%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71%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67%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72%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Physician/hospital relations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C182"/>
                          </a:solidFill>
                          <a:effectLst/>
                          <a:latin typeface="Arial" charset="0"/>
                        </a:rPr>
                        <a:t>53%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Care for the uninsured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37%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EC18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Quality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29%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C182"/>
                          </a:solidFill>
                          <a:effectLst/>
                          <a:latin typeface="Arial" charset="0"/>
                        </a:rPr>
                        <a:t>71 %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Patient safety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27%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C182"/>
                          </a:solidFill>
                          <a:effectLst/>
                          <a:latin typeface="Arial" charset="0"/>
                        </a:rPr>
                        <a:t>200%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Governmental mandates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23%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EC18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Patient satisfaction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16%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C182"/>
                          </a:solidFill>
                          <a:effectLst/>
                          <a:latin typeface="Arial" charset="0"/>
                        </a:rPr>
                        <a:t>129%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Capacity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11%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8EC182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Malpractice insurance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39" name="TextBox 4"/>
          <p:cNvSpPr txBox="1">
            <a:spLocks noChangeArrowheads="1"/>
          </p:cNvSpPr>
          <p:nvPr/>
        </p:nvSpPr>
        <p:spPr bwMode="auto">
          <a:xfrm>
            <a:off x="381000" y="6096000"/>
            <a:ext cx="3744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Institute for Healthcare Improvement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>
          <a:xfrm>
            <a:off x="304800" y="5334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latin typeface="Arial Black" pitchFamily="34" charset="0"/>
              </a:rPr>
              <a:t>Health Care Hot Buttons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 bwMode="auto">
          <a:xfrm>
            <a:off x="1066800" y="16002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u="sng" smtClean="0"/>
              <a:t>The Consistent Top Concern </a:t>
            </a:r>
            <a:r>
              <a:rPr lang="en-US" sz="2400" b="1" smtClean="0"/>
              <a:t>–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smtClean="0"/>
              <a:t>Financial = Costs</a:t>
            </a:r>
          </a:p>
          <a:p>
            <a:pPr lvl="1">
              <a:buFontTx/>
              <a:buNone/>
            </a:pPr>
            <a:endParaRPr lang="en-US" sz="2400" smtClean="0"/>
          </a:p>
          <a:p>
            <a:r>
              <a:rPr lang="en-US" sz="2400" b="1" u="sng" smtClean="0"/>
              <a:t>The Fastest Rising Concerns </a:t>
            </a:r>
            <a:r>
              <a:rPr lang="en-US" sz="2400" b="1" smtClean="0"/>
              <a:t>–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smtClean="0"/>
              <a:t>Patient Safety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smtClean="0"/>
              <a:t>Patient Satisfaction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smtClean="0"/>
              <a:t>Quality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smtClean="0"/>
              <a:t>Physician/Hospital Relations</a:t>
            </a:r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xfrm>
            <a:off x="0" y="609600"/>
            <a:ext cx="76962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solidFill>
                  <a:srgbClr val="1A2907"/>
                </a:solidFill>
                <a:latin typeface="Arial Black" pitchFamily="34" charset="0"/>
              </a:rPr>
              <a:t>Strategies for Addressing Health Care Hot Buttons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286000"/>
          <a:ext cx="6781800" cy="2632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8693"/>
                <a:gridCol w="3633107"/>
              </a:tblGrid>
              <a:tr h="45145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Strategy</a:t>
                      </a:r>
                      <a:endParaRPr lang="en-US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Improves</a:t>
                      </a:r>
                      <a:endParaRPr lang="en-US" sz="20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145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Eliminate Errors</a:t>
                      </a:r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Patient Safety, Quality, Financial</a:t>
                      </a:r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145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Improve Patient Flow</a:t>
                      </a:r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Patient Satisfaction,</a:t>
                      </a:r>
                      <a:r>
                        <a:rPr lang="en-US" sz="200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 Capacity,</a:t>
                      </a:r>
                    </a:p>
                    <a:p>
                      <a:r>
                        <a:rPr lang="en-US" sz="2000" baseline="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Financial</a:t>
                      </a:r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7922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Improve Information Access and Flow</a:t>
                      </a:r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Physician/Hospital Relations,</a:t>
                      </a:r>
                    </a:p>
                    <a:p>
                      <a:r>
                        <a:rPr lang="en-US" sz="20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Quality, Financial</a:t>
                      </a:r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 rot="5400000">
            <a:off x="2134395" y="3580606"/>
            <a:ext cx="25892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2743200"/>
            <a:ext cx="6781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837405" y="3580606"/>
            <a:ext cx="25892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200" y="2286000"/>
            <a:ext cx="6781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944395" y="3580606"/>
            <a:ext cx="2589212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457200" y="4876800"/>
            <a:ext cx="6781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3" name="TextBox 22"/>
          <p:cNvSpPr txBox="1">
            <a:spLocks noChangeArrowheads="1"/>
          </p:cNvSpPr>
          <p:nvPr/>
        </p:nvSpPr>
        <p:spPr bwMode="auto">
          <a:xfrm>
            <a:off x="609600" y="5181600"/>
            <a:ext cx="5929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D02300"/>
                </a:solidFill>
                <a:latin typeface="Arial Black" pitchFamily="34" charset="0"/>
              </a:rPr>
              <a:t>These are all process issues!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/>
          <p:cNvSpPr>
            <a:spLocks noGrp="1"/>
          </p:cNvSpPr>
          <p:nvPr>
            <p:ph type="title"/>
          </p:nvPr>
        </p:nvSpPr>
        <p:spPr bwMode="auto">
          <a:xfrm>
            <a:off x="0" y="5334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solidFill>
                  <a:srgbClr val="1A2907"/>
                </a:solidFill>
                <a:latin typeface="Arial Black" pitchFamily="34" charset="0"/>
              </a:rPr>
              <a:t>A Fundamental Truth About Organizations and Their Key Processes</a:t>
            </a:r>
          </a:p>
        </p:txBody>
      </p:sp>
      <p:sp>
        <p:nvSpPr>
          <p:cNvPr id="27650" name="Content Placeholder 4"/>
          <p:cNvSpPr>
            <a:spLocks noGrp="1"/>
          </p:cNvSpPr>
          <p:nvPr>
            <p:ph idx="1"/>
          </p:nvPr>
        </p:nvSpPr>
        <p:spPr bwMode="auto">
          <a:xfrm>
            <a:off x="152400" y="16002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smtClean="0"/>
              <a:t>Like all other functional organizations -</a:t>
            </a:r>
          </a:p>
          <a:p>
            <a:pPr>
              <a:buFontTx/>
              <a:buNone/>
            </a:pPr>
            <a:r>
              <a:rPr lang="en-US" sz="2400" smtClean="0"/>
              <a:t>	</a:t>
            </a:r>
            <a:r>
              <a:rPr lang="en-US" sz="2400" b="1" smtClean="0">
                <a:solidFill>
                  <a:srgbClr val="0070C0"/>
                </a:solidFill>
              </a:rPr>
              <a:t>“A healthcare provider’s current processes</a:t>
            </a:r>
          </a:p>
          <a:p>
            <a:pPr>
              <a:buFontTx/>
              <a:buNone/>
            </a:pPr>
            <a:r>
              <a:rPr lang="en-US" sz="2400" b="1" smtClean="0">
                <a:solidFill>
                  <a:srgbClr val="0070C0"/>
                </a:solidFill>
              </a:rPr>
              <a:t>		are perfectly suited for the results they</a:t>
            </a:r>
          </a:p>
          <a:p>
            <a:pPr>
              <a:buFontTx/>
              <a:buNone/>
            </a:pPr>
            <a:r>
              <a:rPr lang="en-US" sz="2400" b="1" smtClean="0">
                <a:solidFill>
                  <a:srgbClr val="0070C0"/>
                </a:solidFill>
              </a:rPr>
              <a:t>		are getting!”</a:t>
            </a:r>
          </a:p>
          <a:p>
            <a:pPr>
              <a:buFontTx/>
              <a:buNone/>
            </a:pPr>
            <a:endParaRPr lang="en-US" sz="1400" smtClean="0"/>
          </a:p>
          <a:p>
            <a:r>
              <a:rPr lang="en-US" sz="2400" b="1" smtClean="0"/>
              <a:t>Therefore – </a:t>
            </a:r>
          </a:p>
          <a:p>
            <a:pPr>
              <a:buFontTx/>
              <a:buNone/>
            </a:pPr>
            <a:r>
              <a:rPr lang="en-US" sz="2400" smtClean="0"/>
              <a:t>	</a:t>
            </a:r>
            <a:r>
              <a:rPr lang="en-US" sz="2400" b="1" smtClean="0">
                <a:solidFill>
                  <a:srgbClr val="0070C0"/>
                </a:solidFill>
              </a:rPr>
              <a:t>“If processes (</a:t>
            </a:r>
            <a:r>
              <a:rPr lang="en-US" sz="2400" b="1" smtClean="0">
                <a:solidFill>
                  <a:srgbClr val="D02300"/>
                </a:solidFill>
              </a:rPr>
              <a:t>and their execution**</a:t>
            </a:r>
            <a:r>
              <a:rPr lang="en-US" sz="2400" b="1" smtClean="0">
                <a:solidFill>
                  <a:srgbClr val="0070C0"/>
                </a:solidFill>
              </a:rPr>
              <a:t>) are key</a:t>
            </a:r>
          </a:p>
          <a:p>
            <a:pPr>
              <a:buFontTx/>
              <a:buNone/>
            </a:pPr>
            <a:r>
              <a:rPr lang="en-US" sz="2400" b="1" smtClean="0">
                <a:solidFill>
                  <a:srgbClr val="0070C0"/>
                </a:solidFill>
              </a:rPr>
              <a:t>		contributors to a Health Care Provider’s 	results, then </a:t>
            </a:r>
            <a:r>
              <a:rPr lang="en-US" sz="2400" b="1" u="sng" smtClean="0">
                <a:solidFill>
                  <a:srgbClr val="0070C0"/>
                </a:solidFill>
              </a:rPr>
              <a:t>we must improve health care </a:t>
            </a:r>
            <a:r>
              <a:rPr lang="en-US" sz="2400" b="1" smtClean="0">
                <a:solidFill>
                  <a:srgbClr val="0070C0"/>
                </a:solidFill>
              </a:rPr>
              <a:t>	</a:t>
            </a:r>
            <a:r>
              <a:rPr lang="en-US" sz="2400" b="1" u="sng" smtClean="0">
                <a:solidFill>
                  <a:srgbClr val="0070C0"/>
                </a:solidFill>
              </a:rPr>
              <a:t>delivery processes to improve results</a:t>
            </a:r>
            <a:r>
              <a:rPr lang="en-US" sz="2400" b="1" smtClean="0">
                <a:solidFill>
                  <a:srgbClr val="0070C0"/>
                </a:solidFill>
              </a:rPr>
              <a:t>.”</a:t>
            </a:r>
          </a:p>
          <a:p>
            <a:pPr>
              <a:buFontTx/>
              <a:buNone/>
            </a:pPr>
            <a:r>
              <a:rPr lang="en-US" sz="2400" smtClean="0"/>
              <a:t>	</a:t>
            </a:r>
            <a:r>
              <a:rPr lang="en-US" sz="2000" b="1" smtClean="0">
                <a:solidFill>
                  <a:srgbClr val="D02300"/>
                </a:solidFill>
              </a:rPr>
              <a:t>**  Meaning that </a:t>
            </a:r>
            <a:r>
              <a:rPr lang="en-US" sz="2000" b="1" u="sng" smtClean="0">
                <a:solidFill>
                  <a:srgbClr val="D02300"/>
                </a:solidFill>
              </a:rPr>
              <a:t>health-care personnel</a:t>
            </a:r>
            <a:r>
              <a:rPr lang="en-US" sz="2000" b="1" smtClean="0">
                <a:solidFill>
                  <a:srgbClr val="D02300"/>
                </a:solidFill>
              </a:rPr>
              <a:t> religiously</a:t>
            </a:r>
          </a:p>
          <a:p>
            <a:pPr>
              <a:buFontTx/>
              <a:buNone/>
            </a:pPr>
            <a:r>
              <a:rPr lang="en-US" sz="2000" b="1" smtClean="0">
                <a:solidFill>
                  <a:srgbClr val="D02300"/>
                </a:solidFill>
              </a:rPr>
              <a:t>	      follow the process documents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beat design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health_be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2225">
          <a:solidFill>
            <a:schemeClr val="accent3">
              <a:lumMod val="60000"/>
              <a:lumOff val="40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health_be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lth_be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lth_be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lth_be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lth_be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lth_be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lth_be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lth_be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lth_be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lth_be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lth_be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lth_be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beat design template</Template>
  <TotalTime>2494</TotalTime>
  <Words>1067</Words>
  <Application>Microsoft Office PowerPoint</Application>
  <PresentationFormat>On-screen Show (4:3)</PresentationFormat>
  <Paragraphs>447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Health beat design template</vt:lpstr>
      <vt:lpstr>Microsoft Office Excel 97-2003 Worksheet</vt:lpstr>
      <vt:lpstr>Chart</vt:lpstr>
      <vt:lpstr>IMPROVING ACUTE/OUT PATIENT HEALTHCARE DELIVERY </vt:lpstr>
      <vt:lpstr>Defects Abound</vt:lpstr>
      <vt:lpstr>Mortality Amenable to Health Care </vt:lpstr>
      <vt:lpstr>International Comparison of Spending on Health, 1980–2004</vt:lpstr>
      <vt:lpstr>International Comparison of Spending on Health, 1980–2004</vt:lpstr>
      <vt:lpstr>ACHE Annual Top 3 Survey Top Issues Confronting Hospitals</vt:lpstr>
      <vt:lpstr>Health Care Hot Buttons</vt:lpstr>
      <vt:lpstr>Strategies for Addressing Health Care Hot Buttons</vt:lpstr>
      <vt:lpstr>A Fundamental Truth About Organizations and Their Key Processes</vt:lpstr>
      <vt:lpstr>US Health Care Industry - Process Distinctives &amp; Conclusions</vt:lpstr>
      <vt:lpstr>What’s the Measure of Good Processes? Toyota Production System (TPS) “Lean” Principles</vt:lpstr>
      <vt:lpstr>Benefits of a “Perfect Process”</vt:lpstr>
      <vt:lpstr>How Do We Improve Processes?</vt:lpstr>
      <vt:lpstr>Selecting and Improving High Value Processes</vt:lpstr>
      <vt:lpstr>A Word About Process Documents </vt:lpstr>
      <vt:lpstr>Insight 1, Inc. Value Stream Maps</vt:lpstr>
      <vt:lpstr>Slide 17</vt:lpstr>
      <vt:lpstr>Example Next Lower Level Processes Patient Acute Care Units</vt:lpstr>
      <vt:lpstr>Slide 19</vt:lpstr>
      <vt:lpstr>VSM for Laboratory Critical Process</vt:lpstr>
      <vt:lpstr>Only a few of us understand how to fix it!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Beat</dc:title>
  <dc:creator>HP Authorized Customer</dc:creator>
  <cp:lastModifiedBy>HP Authorized Customer</cp:lastModifiedBy>
  <cp:revision>108</cp:revision>
  <dcterms:created xsi:type="dcterms:W3CDTF">2009-02-25T16:10:15Z</dcterms:created>
  <dcterms:modified xsi:type="dcterms:W3CDTF">2010-02-04T11:10:21Z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TC103367961033</vt:lpwstr>
  </property>
</Properties>
</file>